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Lst>
  <p:notesMasterIdLst>
    <p:notesMasterId r:id="rId20"/>
  </p:notesMasterIdLst>
  <p:sldIdLst>
    <p:sldId id="256" r:id="rId3"/>
    <p:sldId id="262" r:id="rId4"/>
    <p:sldId id="276" r:id="rId5"/>
    <p:sldId id="285" r:id="rId6"/>
    <p:sldId id="266" r:id="rId7"/>
    <p:sldId id="269" r:id="rId8"/>
    <p:sldId id="273" r:id="rId9"/>
    <p:sldId id="274" r:id="rId10"/>
    <p:sldId id="286" r:id="rId11"/>
    <p:sldId id="287" r:id="rId12"/>
    <p:sldId id="279" r:id="rId13"/>
    <p:sldId id="288" r:id="rId14"/>
    <p:sldId id="289" r:id="rId15"/>
    <p:sldId id="291" r:id="rId16"/>
    <p:sldId id="290" r:id="rId17"/>
    <p:sldId id="292"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a Walsemann" initials="KW" lastIdx="1" clrIdx="0">
    <p:extLst>
      <p:ext uri="{19B8F6BF-5375-455C-9EA6-DF929625EA0E}">
        <p15:presenceInfo xmlns:p15="http://schemas.microsoft.com/office/powerpoint/2012/main" userId="dff498991557e1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3"/>
    <p:restoredTop sz="66521"/>
  </p:normalViewPr>
  <p:slideViewPr>
    <p:cSldViewPr snapToGrid="0" snapToObjects="1">
      <p:cViewPr varScale="1">
        <p:scale>
          <a:sx n="58" d="100"/>
          <a:sy n="58" d="100"/>
        </p:scale>
        <p:origin x="200" y="4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7A317-D9BE-6E4F-897C-BD359A294472}" type="datetimeFigureOut">
              <a:rPr lang="en-US" smtClean="0"/>
              <a:t>4/22/19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30BC1-7305-EB48-87DB-FB61685E39DF}" type="slidenum">
              <a:rPr lang="en-US" smtClean="0"/>
              <a:t>‹#›</a:t>
            </a:fld>
            <a:endParaRPr lang="en-US"/>
          </a:p>
        </p:txBody>
      </p:sp>
    </p:spTree>
    <p:extLst>
      <p:ext uri="{BB962C8B-B14F-4D97-AF65-F5344CB8AC3E}">
        <p14:creationId xmlns:p14="http://schemas.microsoft.com/office/powerpoint/2010/main" val="404289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short presentation on population-based studies. My name is Katrina </a:t>
            </a:r>
            <a:r>
              <a:rPr lang="en-US" dirty="0" err="1"/>
              <a:t>Walsemann</a:t>
            </a:r>
            <a:r>
              <a:rPr lang="en-US" dirty="0"/>
              <a:t>. I am a trained population health researcher with expertise in the analysis of population based studies, including the Health and Retirement Study, the National Longitudinal Surveys of Youth, and the National Longitudinal Adolescent to Adult Health study, to name a few. I am an Associate Professor at the University of South Carolina and the Co-Lead of the Analysis Core for CCADMR. </a:t>
            </a:r>
          </a:p>
          <a:p>
            <a:endParaRPr lang="en-US" dirty="0"/>
          </a:p>
          <a:p>
            <a:r>
              <a:rPr lang="en-US" dirty="0"/>
              <a:t>In this presentation, I will provide an overview of what defines a population-based study and then go into a bit more detail about this defining feature of population-based studies…the use of probability sampling methods to select respondents into the study.</a:t>
            </a:r>
          </a:p>
          <a:p>
            <a:endParaRPr lang="en-US" dirty="0"/>
          </a:p>
          <a:p>
            <a:r>
              <a:rPr lang="en-US" dirty="0"/>
              <a:t>After providing brief overviews of these sampling designs, I will direct you to where you can find information on the sampling design of the Health and Retirement Study – one of the population-based studies we support at CCADMR. I will also include citations for further reading for those who would like to learn more.  </a:t>
            </a:r>
          </a:p>
        </p:txBody>
      </p:sp>
      <p:sp>
        <p:nvSpPr>
          <p:cNvPr id="4" name="Slide Number Placeholder 3"/>
          <p:cNvSpPr>
            <a:spLocks noGrp="1"/>
          </p:cNvSpPr>
          <p:nvPr>
            <p:ph type="sldNum" sz="quarter" idx="5"/>
          </p:nvPr>
        </p:nvSpPr>
        <p:spPr/>
        <p:txBody>
          <a:bodyPr/>
          <a:lstStyle/>
          <a:p>
            <a:fld id="{44B30BC1-7305-EB48-87DB-FB61685E39DF}" type="slidenum">
              <a:rPr lang="en-US" smtClean="0"/>
              <a:t>1</a:t>
            </a:fld>
            <a:endParaRPr lang="en-US"/>
          </a:p>
        </p:txBody>
      </p:sp>
    </p:spTree>
    <p:extLst>
      <p:ext uri="{BB962C8B-B14F-4D97-AF65-F5344CB8AC3E}">
        <p14:creationId xmlns:p14="http://schemas.microsoft.com/office/powerpoint/2010/main" val="1027109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4936" indent="-290360" eaLnBrk="0" hangingPunct="0">
              <a:defRPr sz="2400">
                <a:solidFill>
                  <a:schemeClr val="tx1"/>
                </a:solidFill>
                <a:latin typeface="Times New Roman" charset="0"/>
                <a:ea typeface="ＭＳ Ｐゴシック" charset="0"/>
              </a:defRPr>
            </a:lvl2pPr>
            <a:lvl3pPr marL="1161441" indent="-232288" eaLnBrk="0" hangingPunct="0">
              <a:defRPr sz="2400">
                <a:solidFill>
                  <a:schemeClr val="tx1"/>
                </a:solidFill>
                <a:latin typeface="Times New Roman" charset="0"/>
                <a:ea typeface="ＭＳ Ｐゴシック" charset="0"/>
              </a:defRPr>
            </a:lvl3pPr>
            <a:lvl4pPr marL="1626016" indent="-232288" eaLnBrk="0" hangingPunct="0">
              <a:defRPr sz="2400">
                <a:solidFill>
                  <a:schemeClr val="tx1"/>
                </a:solidFill>
                <a:latin typeface="Times New Roman" charset="0"/>
                <a:ea typeface="ＭＳ Ｐゴシック" charset="0"/>
              </a:defRPr>
            </a:lvl4pPr>
            <a:lvl5pPr marL="2090593" indent="-232288" eaLnBrk="0" hangingPunct="0">
              <a:defRPr sz="2400">
                <a:solidFill>
                  <a:schemeClr val="tx1"/>
                </a:solidFill>
                <a:latin typeface="Times New Roman" charset="0"/>
                <a:ea typeface="ＭＳ Ｐゴシック" charset="0"/>
              </a:defRPr>
            </a:lvl5pPr>
            <a:lvl6pPr marL="2555168" indent="-232288" eaLnBrk="0" fontAlgn="base" hangingPunct="0">
              <a:spcBef>
                <a:spcPct val="0"/>
              </a:spcBef>
              <a:spcAft>
                <a:spcPct val="0"/>
              </a:spcAft>
              <a:defRPr sz="2400">
                <a:solidFill>
                  <a:schemeClr val="tx1"/>
                </a:solidFill>
                <a:latin typeface="Times New Roman" charset="0"/>
                <a:ea typeface="ＭＳ Ｐゴシック" charset="0"/>
              </a:defRPr>
            </a:lvl6pPr>
            <a:lvl7pPr marL="3019744" indent="-232288" eaLnBrk="0" fontAlgn="base" hangingPunct="0">
              <a:spcBef>
                <a:spcPct val="0"/>
              </a:spcBef>
              <a:spcAft>
                <a:spcPct val="0"/>
              </a:spcAft>
              <a:defRPr sz="2400">
                <a:solidFill>
                  <a:schemeClr val="tx1"/>
                </a:solidFill>
                <a:latin typeface="Times New Roman" charset="0"/>
                <a:ea typeface="ＭＳ Ｐゴシック" charset="0"/>
              </a:defRPr>
            </a:lvl7pPr>
            <a:lvl8pPr marL="3484322" indent="-232288" eaLnBrk="0" fontAlgn="base" hangingPunct="0">
              <a:spcBef>
                <a:spcPct val="0"/>
              </a:spcBef>
              <a:spcAft>
                <a:spcPct val="0"/>
              </a:spcAft>
              <a:defRPr sz="2400">
                <a:solidFill>
                  <a:schemeClr val="tx1"/>
                </a:solidFill>
                <a:latin typeface="Times New Roman" charset="0"/>
                <a:ea typeface="ＭＳ Ｐゴシック" charset="0"/>
              </a:defRPr>
            </a:lvl8pPr>
            <a:lvl9pPr marL="3948897" indent="-2322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FA97E2-EB48-C24E-A350-2BDBE0F8C236}" type="slidenum">
              <a:rPr lang="en-US" sz="1200">
                <a:latin typeface="Arial" charset="0"/>
              </a:rPr>
              <a:pPr eaLnBrk="1" hangingPunct="1"/>
              <a:t>10</a:t>
            </a:fld>
            <a:endParaRPr lang="en-US" sz="1200">
              <a:latin typeface="Arial" charset="0"/>
            </a:endParaRPr>
          </a:p>
        </p:txBody>
      </p:sp>
      <p:sp>
        <p:nvSpPr>
          <p:cNvPr id="161794" name="Rectangle 2"/>
          <p:cNvSpPr>
            <a:spLocks noGrp="1" noRot="1" noChangeAspect="1" noChangeArrowheads="1" noTextEdit="1"/>
          </p:cNvSpPr>
          <p:nvPr>
            <p:ph type="sldImg"/>
          </p:nvPr>
        </p:nvSpPr>
        <p:spPr>
          <a:xfrm>
            <a:off x="374650" y="698500"/>
            <a:ext cx="6205538" cy="3490913"/>
          </a:xfrm>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What I just described to you is a multi-stage sampling design. At each stage, probability methods are employed so that at the end, every element has a known, non-zero chance of selection. </a:t>
            </a:r>
          </a:p>
          <a:p>
            <a:pPr eaLnBrk="1" hangingPunct="1"/>
            <a:endParaRPr lang="en-US" dirty="0">
              <a:latin typeface="Arial" charset="0"/>
            </a:endParaRPr>
          </a:p>
          <a:p>
            <a:pPr eaLnBrk="1" hangingPunct="1"/>
            <a:r>
              <a:rPr lang="en-US" dirty="0">
                <a:latin typeface="Arial" charset="0"/>
              </a:rPr>
              <a:t>Here’s another example, where the PSU is census blocks, the next stage is households, and the final stage is the respondent. </a:t>
            </a:r>
          </a:p>
        </p:txBody>
      </p:sp>
    </p:spTree>
    <p:extLst>
      <p:ext uri="{BB962C8B-B14F-4D97-AF65-F5344CB8AC3E}">
        <p14:creationId xmlns:p14="http://schemas.microsoft.com/office/powerpoint/2010/main" val="135765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Of course, sampling can be even more complicated as I demonstrated with the second example that first sampled school districts, then stratified by school racial composition, then sampled schools, and then sampled students students.</a:t>
            </a:r>
          </a:p>
          <a:p>
            <a:endParaRPr lang="en-US" dirty="0"/>
          </a:p>
          <a:p>
            <a:r>
              <a:rPr lang="en-US" dirty="0"/>
              <a:t>In this example, we start with counties and stratify those counties by racial composition. We then oversample counties where Asians or Latinos comprise at more than 20% of the county residents. After we have our selected counties, we sample census blocks within those counties. Then we sample household addresses. Finally we select an eligible resident of the selected household. </a:t>
            </a:r>
          </a:p>
        </p:txBody>
      </p:sp>
      <p:sp>
        <p:nvSpPr>
          <p:cNvPr id="4" name="Slide Number Placeholder 3"/>
          <p:cNvSpPr>
            <a:spLocks noGrp="1"/>
          </p:cNvSpPr>
          <p:nvPr>
            <p:ph type="sldNum" sz="quarter" idx="10"/>
          </p:nvPr>
        </p:nvSpPr>
        <p:spPr/>
        <p:txBody>
          <a:bodyPr/>
          <a:lstStyle/>
          <a:p>
            <a:fld id="{10142C9F-F802-274F-A2D2-2551B7A1CFD0}" type="slidenum">
              <a:rPr lang="en-US" smtClean="0"/>
              <a:t>11</a:t>
            </a:fld>
            <a:endParaRPr lang="en-US"/>
          </a:p>
        </p:txBody>
      </p:sp>
    </p:spTree>
    <p:extLst>
      <p:ext uri="{BB962C8B-B14F-4D97-AF65-F5344CB8AC3E}">
        <p14:creationId xmlns:p14="http://schemas.microsoft.com/office/powerpoint/2010/main" val="405135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With complex sampling designs like the ones I just described – for example, multi-stage stratified samples – we have introduced sampling error at each stage. In addition, the selected elements have different probabilities of selection that we need to account for in our analysis so that we can make the correct inferences about our population. Remember, the requirement of population-based studies is generalizability to our population of interest. </a:t>
            </a:r>
          </a:p>
          <a:p>
            <a:endParaRPr lang="en-US" dirty="0"/>
          </a:p>
          <a:p>
            <a:r>
              <a:rPr lang="en-US" dirty="0"/>
              <a:t>To make proper inferences, our statistical analysis have to account for different probabilities of selection for the elements. And we do this by using the sampling weights provided by the study researchers. In some statistical software programs, like Stata, these are referred to as probability weights. </a:t>
            </a:r>
          </a:p>
          <a:p>
            <a:endParaRPr lang="en-US" dirty="0"/>
          </a:p>
          <a:p>
            <a:r>
              <a:rPr lang="en-US" dirty="0"/>
              <a:t>If your study also used strata to sample respondents, you have to account for this in your analysis because if you don’t your standard errors could be biased. If you were using Stata, you would specify the strata using the </a:t>
            </a:r>
            <a:r>
              <a:rPr lang="en-US" dirty="0" err="1"/>
              <a:t>svy</a:t>
            </a:r>
            <a:r>
              <a:rPr lang="en-US" dirty="0"/>
              <a:t> commands. </a:t>
            </a:r>
          </a:p>
          <a:p>
            <a:endParaRPr lang="en-US" dirty="0"/>
          </a:p>
          <a:p>
            <a:r>
              <a:rPr lang="en-US" dirty="0"/>
              <a:t>Finally, in multi-stage sampling designs, we have to account for the clustering because if we don’t our standard errors would be underestimated. Again, in Stata you could specify the PSU using the </a:t>
            </a:r>
            <a:r>
              <a:rPr lang="en-US" dirty="0" err="1"/>
              <a:t>svy</a:t>
            </a:r>
            <a:r>
              <a:rPr lang="en-US" dirty="0"/>
              <a:t> commands.</a:t>
            </a:r>
          </a:p>
        </p:txBody>
      </p:sp>
      <p:sp>
        <p:nvSpPr>
          <p:cNvPr id="4" name="Slide Number Placeholder 3"/>
          <p:cNvSpPr>
            <a:spLocks noGrp="1"/>
          </p:cNvSpPr>
          <p:nvPr>
            <p:ph type="sldNum" sz="quarter" idx="10"/>
          </p:nvPr>
        </p:nvSpPr>
        <p:spPr/>
        <p:txBody>
          <a:bodyPr/>
          <a:lstStyle/>
          <a:p>
            <a:fld id="{10142C9F-F802-274F-A2D2-2551B7A1CFD0}" type="slidenum">
              <a:rPr lang="en-US" smtClean="0"/>
              <a:t>12</a:t>
            </a:fld>
            <a:endParaRPr lang="en-US"/>
          </a:p>
        </p:txBody>
      </p:sp>
    </p:spTree>
    <p:extLst>
      <p:ext uri="{BB962C8B-B14F-4D97-AF65-F5344CB8AC3E}">
        <p14:creationId xmlns:p14="http://schemas.microsoft.com/office/powerpoint/2010/main" val="3614996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As someone conducting secondary analysis of existing population-based studies, it is your responsibility to review all of the study’s design features and sampling methods prior to analyzing your data. When reviewing the documentation, make sure you look for descriptions about the sampling method, and if the study researchers provide variables to account for the sampling design. These variables are usually referred to as probability or sampling weights, strata, and primary sampling unit.</a:t>
            </a:r>
          </a:p>
          <a:p>
            <a:endParaRPr lang="en-US" dirty="0"/>
          </a:p>
          <a:p>
            <a:endParaRPr lang="en-US" dirty="0"/>
          </a:p>
        </p:txBody>
      </p:sp>
      <p:sp>
        <p:nvSpPr>
          <p:cNvPr id="4" name="Slide Number Placeholder 3"/>
          <p:cNvSpPr>
            <a:spLocks noGrp="1"/>
          </p:cNvSpPr>
          <p:nvPr>
            <p:ph type="sldNum" sz="quarter" idx="10"/>
          </p:nvPr>
        </p:nvSpPr>
        <p:spPr/>
        <p:txBody>
          <a:bodyPr/>
          <a:lstStyle/>
          <a:p>
            <a:fld id="{10142C9F-F802-274F-A2D2-2551B7A1CFD0}" type="slidenum">
              <a:rPr lang="en-US" smtClean="0"/>
              <a:t>13</a:t>
            </a:fld>
            <a:endParaRPr lang="en-US"/>
          </a:p>
        </p:txBody>
      </p:sp>
    </p:spTree>
    <p:extLst>
      <p:ext uri="{BB962C8B-B14F-4D97-AF65-F5344CB8AC3E}">
        <p14:creationId xmlns:p14="http://schemas.microsoft.com/office/powerpoint/2010/main" val="176630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HRS, you can find further information about their sample design online at the web address listed. </a:t>
            </a:r>
          </a:p>
        </p:txBody>
      </p:sp>
      <p:sp>
        <p:nvSpPr>
          <p:cNvPr id="4" name="Slide Number Placeholder 3"/>
          <p:cNvSpPr>
            <a:spLocks noGrp="1"/>
          </p:cNvSpPr>
          <p:nvPr>
            <p:ph type="sldNum" sz="quarter" idx="5"/>
          </p:nvPr>
        </p:nvSpPr>
        <p:spPr/>
        <p:txBody>
          <a:bodyPr/>
          <a:lstStyle/>
          <a:p>
            <a:fld id="{44B30BC1-7305-EB48-87DB-FB61685E39DF}" type="slidenum">
              <a:rPr lang="en-US" smtClean="0"/>
              <a:t>14</a:t>
            </a:fld>
            <a:endParaRPr lang="en-US"/>
          </a:p>
        </p:txBody>
      </p:sp>
    </p:spTree>
    <p:extLst>
      <p:ext uri="{BB962C8B-B14F-4D97-AF65-F5344CB8AC3E}">
        <p14:creationId xmlns:p14="http://schemas.microsoft.com/office/powerpoint/2010/main" val="1523950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HRS also provides detailed information about how to properly weight your analysis to account for their complex sample design. </a:t>
            </a:r>
          </a:p>
        </p:txBody>
      </p:sp>
      <p:sp>
        <p:nvSpPr>
          <p:cNvPr id="4" name="Slide Number Placeholder 3"/>
          <p:cNvSpPr>
            <a:spLocks noGrp="1"/>
          </p:cNvSpPr>
          <p:nvPr>
            <p:ph type="sldNum" sz="quarter" idx="5"/>
          </p:nvPr>
        </p:nvSpPr>
        <p:spPr/>
        <p:txBody>
          <a:bodyPr/>
          <a:lstStyle/>
          <a:p>
            <a:fld id="{44B30BC1-7305-EB48-87DB-FB61685E39DF}" type="slidenum">
              <a:rPr lang="en-US" smtClean="0"/>
              <a:t>15</a:t>
            </a:fld>
            <a:endParaRPr lang="en-US"/>
          </a:p>
        </p:txBody>
      </p:sp>
    </p:spTree>
    <p:extLst>
      <p:ext uri="{BB962C8B-B14F-4D97-AF65-F5344CB8AC3E}">
        <p14:creationId xmlns:p14="http://schemas.microsoft.com/office/powerpoint/2010/main" val="190020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just a brief overview of population-based studies and how we ensure generalizability- their defining feature – using probability sampling methods. For further information about sampling and how to analyze complex samples, I recommend the following two 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Survey Methodology by Groves and colleagues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Applied Survey Data </a:t>
            </a:r>
            <a:r>
              <a:rPr lang="en-US" dirty="0" err="1"/>
              <a:t>Analaysis</a:t>
            </a:r>
            <a:r>
              <a:rPr lang="en-US" dirty="0"/>
              <a:t> by </a:t>
            </a:r>
            <a:r>
              <a:rPr lang="en-US" dirty="0" err="1"/>
              <a:t>Heeringa</a:t>
            </a:r>
            <a:r>
              <a:rPr lang="en-US" dirty="0"/>
              <a:t>, West, and Berglund.</a:t>
            </a:r>
          </a:p>
          <a:p>
            <a:endParaRPr lang="en-US" dirty="0"/>
          </a:p>
        </p:txBody>
      </p:sp>
      <p:sp>
        <p:nvSpPr>
          <p:cNvPr id="4" name="Slide Number Placeholder 3"/>
          <p:cNvSpPr>
            <a:spLocks noGrp="1"/>
          </p:cNvSpPr>
          <p:nvPr>
            <p:ph type="sldNum" sz="quarter" idx="5"/>
          </p:nvPr>
        </p:nvSpPr>
        <p:spPr/>
        <p:txBody>
          <a:bodyPr/>
          <a:lstStyle/>
          <a:p>
            <a:fld id="{44B30BC1-7305-EB48-87DB-FB61685E39DF}" type="slidenum">
              <a:rPr lang="en-US" smtClean="0"/>
              <a:t>16</a:t>
            </a:fld>
            <a:endParaRPr lang="en-US"/>
          </a:p>
        </p:txBody>
      </p:sp>
    </p:spTree>
    <p:extLst>
      <p:ext uri="{BB962C8B-B14F-4D97-AF65-F5344CB8AC3E}">
        <p14:creationId xmlns:p14="http://schemas.microsoft.com/office/powerpoint/2010/main" val="42437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development of this training module was supported by our Center Grant from the National Institute of Aging. </a:t>
            </a:r>
          </a:p>
          <a:p>
            <a:r>
              <a:rPr lang="en-US" dirty="0"/>
              <a:t>Thank you!</a:t>
            </a:r>
          </a:p>
        </p:txBody>
      </p:sp>
      <p:sp>
        <p:nvSpPr>
          <p:cNvPr id="4" name="Slide Number Placeholder 3"/>
          <p:cNvSpPr>
            <a:spLocks noGrp="1"/>
          </p:cNvSpPr>
          <p:nvPr>
            <p:ph type="sldNum" sz="quarter" idx="5"/>
          </p:nvPr>
        </p:nvSpPr>
        <p:spPr/>
        <p:txBody>
          <a:bodyPr/>
          <a:lstStyle/>
          <a:p>
            <a:fld id="{44B30BC1-7305-EB48-87DB-FB61685E39DF}" type="slidenum">
              <a:rPr lang="en-US" smtClean="0"/>
              <a:t>17</a:t>
            </a:fld>
            <a:endParaRPr lang="en-US"/>
          </a:p>
        </p:txBody>
      </p:sp>
    </p:spTree>
    <p:extLst>
      <p:ext uri="{BB962C8B-B14F-4D97-AF65-F5344CB8AC3E}">
        <p14:creationId xmlns:p14="http://schemas.microsoft.com/office/powerpoint/2010/main" val="300051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Population-based studies aim to answer research questions for a defined population. For example, the National Health Interview Study is a population-based study because it aims to answer research questions about the U.S. population 18 years of age and older. Another example of a population-based study would be the Health and Retirement Study or HRS, which CCADMR supports. The HRS is a prospective study of U.S. adults aged 50 and older. A population-based study does not have to be national – it could be a study of SC residents, for example.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main requirement is that the findings that derive from the study must be generalizable to the defined population. As a result, external validity is the most important aspect of population based studies. Though, as mentioned in the examples, the studies themselves can be cross-sectional, prospective, or case-controls. What makes them externally valid is the way that respondents are selected for inclusion in the study.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br>
              <a:rPr lang="en-US" dirty="0"/>
            </a:br>
            <a:endParaRPr lang="en-US" dirty="0"/>
          </a:p>
        </p:txBody>
      </p:sp>
      <p:sp>
        <p:nvSpPr>
          <p:cNvPr id="4" name="Slide Number Placeholder 3"/>
          <p:cNvSpPr>
            <a:spLocks noGrp="1"/>
          </p:cNvSpPr>
          <p:nvPr>
            <p:ph type="sldNum" sz="quarter" idx="5"/>
          </p:nvPr>
        </p:nvSpPr>
        <p:spPr/>
        <p:txBody>
          <a:bodyPr/>
          <a:lstStyle/>
          <a:p>
            <a:fld id="{44B30BC1-7305-EB48-87DB-FB61685E39DF}" type="slidenum">
              <a:rPr lang="en-US" smtClean="0"/>
              <a:t>2</a:t>
            </a:fld>
            <a:endParaRPr lang="en-US"/>
          </a:p>
        </p:txBody>
      </p:sp>
    </p:spTree>
    <p:extLst>
      <p:ext uri="{BB962C8B-B14F-4D97-AF65-F5344CB8AC3E}">
        <p14:creationId xmlns:p14="http://schemas.microsoft.com/office/powerpoint/2010/main" val="312188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That is, respondents must be sampled using a probability method. Probability samples mean that each respondent selected to participate in the study has a known, non-zero chance of selection into the study. </a:t>
            </a:r>
          </a:p>
          <a:p>
            <a:pPr eaLnBrk="1" hangingPunct="1"/>
            <a:endParaRPr lang="en-US" dirty="0">
              <a:latin typeface="Arial" charset="0"/>
            </a:endParaRPr>
          </a:p>
          <a:p>
            <a:pPr eaLnBrk="1" hangingPunct="1"/>
            <a:r>
              <a:rPr lang="en-US" dirty="0">
                <a:latin typeface="Arial" charset="0"/>
              </a:rPr>
              <a:t>By using a probability sampling method to select respondents into the study, selection biases are avoided and statistical theory can be used to derive properties of the survey estimators. Why is this? </a:t>
            </a:r>
          </a:p>
          <a:p>
            <a:pPr eaLnBrk="1" hangingPunct="1"/>
            <a:endParaRPr lang="en-US" dirty="0">
              <a:latin typeface="Arial" charset="0"/>
            </a:endParaRPr>
          </a:p>
          <a:p>
            <a:pPr eaLnBrk="1" hangingPunct="1"/>
            <a:r>
              <a:rPr lang="en-US" dirty="0">
                <a:latin typeface="Arial" charset="0"/>
              </a:rPr>
              <a:t>Because we know each respondent’s chance of selection into the study, we can make statements about the population with known levels of confidence using data from a single sample.</a:t>
            </a:r>
          </a:p>
          <a:p>
            <a:pPr eaLnBrk="1" hangingPunct="1"/>
            <a:endParaRPr lang="en-US"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B30BC1-7305-EB48-87DB-FB61685E39DF}" type="slidenum">
              <a:rPr lang="en-US" smtClean="0"/>
              <a:t>3</a:t>
            </a:fld>
            <a:endParaRPr lang="en-US"/>
          </a:p>
        </p:txBody>
      </p:sp>
    </p:spTree>
    <p:extLst>
      <p:ext uri="{BB962C8B-B14F-4D97-AF65-F5344CB8AC3E}">
        <p14:creationId xmlns:p14="http://schemas.microsoft.com/office/powerpoint/2010/main" val="80024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4936" indent="-290360" eaLnBrk="0" hangingPunct="0">
              <a:defRPr sz="2400">
                <a:solidFill>
                  <a:schemeClr val="tx1"/>
                </a:solidFill>
                <a:latin typeface="Times New Roman" charset="0"/>
                <a:ea typeface="ＭＳ Ｐゴシック" charset="0"/>
              </a:defRPr>
            </a:lvl2pPr>
            <a:lvl3pPr marL="1161441" indent="-232288" eaLnBrk="0" hangingPunct="0">
              <a:defRPr sz="2400">
                <a:solidFill>
                  <a:schemeClr val="tx1"/>
                </a:solidFill>
                <a:latin typeface="Times New Roman" charset="0"/>
                <a:ea typeface="ＭＳ Ｐゴシック" charset="0"/>
              </a:defRPr>
            </a:lvl3pPr>
            <a:lvl4pPr marL="1626016" indent="-232288" eaLnBrk="0" hangingPunct="0">
              <a:defRPr sz="2400">
                <a:solidFill>
                  <a:schemeClr val="tx1"/>
                </a:solidFill>
                <a:latin typeface="Times New Roman" charset="0"/>
                <a:ea typeface="ＭＳ Ｐゴシック" charset="0"/>
              </a:defRPr>
            </a:lvl4pPr>
            <a:lvl5pPr marL="2090593" indent="-232288" eaLnBrk="0" hangingPunct="0">
              <a:defRPr sz="2400">
                <a:solidFill>
                  <a:schemeClr val="tx1"/>
                </a:solidFill>
                <a:latin typeface="Times New Roman" charset="0"/>
                <a:ea typeface="ＭＳ Ｐゴシック" charset="0"/>
              </a:defRPr>
            </a:lvl5pPr>
            <a:lvl6pPr marL="2555168" indent="-232288" eaLnBrk="0" fontAlgn="base" hangingPunct="0">
              <a:spcBef>
                <a:spcPct val="0"/>
              </a:spcBef>
              <a:spcAft>
                <a:spcPct val="0"/>
              </a:spcAft>
              <a:defRPr sz="2400">
                <a:solidFill>
                  <a:schemeClr val="tx1"/>
                </a:solidFill>
                <a:latin typeface="Times New Roman" charset="0"/>
                <a:ea typeface="ＭＳ Ｐゴシック" charset="0"/>
              </a:defRPr>
            </a:lvl6pPr>
            <a:lvl7pPr marL="3019744" indent="-232288" eaLnBrk="0" fontAlgn="base" hangingPunct="0">
              <a:spcBef>
                <a:spcPct val="0"/>
              </a:spcBef>
              <a:spcAft>
                <a:spcPct val="0"/>
              </a:spcAft>
              <a:defRPr sz="2400">
                <a:solidFill>
                  <a:schemeClr val="tx1"/>
                </a:solidFill>
                <a:latin typeface="Times New Roman" charset="0"/>
                <a:ea typeface="ＭＳ Ｐゴシック" charset="0"/>
              </a:defRPr>
            </a:lvl7pPr>
            <a:lvl8pPr marL="3484322" indent="-232288" eaLnBrk="0" fontAlgn="base" hangingPunct="0">
              <a:spcBef>
                <a:spcPct val="0"/>
              </a:spcBef>
              <a:spcAft>
                <a:spcPct val="0"/>
              </a:spcAft>
              <a:defRPr sz="2400">
                <a:solidFill>
                  <a:schemeClr val="tx1"/>
                </a:solidFill>
                <a:latin typeface="Times New Roman" charset="0"/>
                <a:ea typeface="ＭＳ Ｐゴシック" charset="0"/>
              </a:defRPr>
            </a:lvl8pPr>
            <a:lvl9pPr marL="3948897" indent="-2322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56E618-48DC-7641-AFDA-96897FB8B34E}" type="slidenum">
              <a:rPr lang="en-US" sz="1200">
                <a:latin typeface="Arial" charset="0"/>
              </a:rPr>
              <a:pPr eaLnBrk="1" hangingPunct="1"/>
              <a:t>4</a:t>
            </a:fld>
            <a:endParaRPr lang="en-US" sz="1200">
              <a:latin typeface="Arial" charset="0"/>
            </a:endParaRPr>
          </a:p>
        </p:txBody>
      </p:sp>
      <p:sp>
        <p:nvSpPr>
          <p:cNvPr id="77826" name="Rectangle 2"/>
          <p:cNvSpPr>
            <a:spLocks noGrp="1" noRot="1" noChangeAspect="1" noChangeArrowheads="1" noTextEdit="1"/>
          </p:cNvSpPr>
          <p:nvPr>
            <p:ph type="sldImg"/>
          </p:nvPr>
        </p:nvSpPr>
        <p:spPr>
          <a:xfrm>
            <a:off x="374650" y="698500"/>
            <a:ext cx="6205538" cy="3490913"/>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CG Times" charset="0"/>
                <a:cs typeface="Times New Roman" charset="0"/>
              </a:rPr>
              <a:t>Since survey sampling is based on probability methods and each respondent must have a known, non-zero chance of selection into the study, the population must be well defined.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To begin, let’s define a few terms.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First, there is the total population. This is the totality of elements that we will study. In social science, an element is most often a person. In the U.S., the total population is all people living in the 50 United States and its territories.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Next, there is the target population – that is the population we want to study and make inferences about. For example, perhaps we want to make inferences to adults 50 and older living in the United States in 2019.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Usually, there are some limitations of actually being able to study our target population. It may be cost prohibitive to send interviewers to Hawaii or Alaska or the US territories. Therefore, we might redefine our population to include adults 50 and older residing in the 48 contiguous states. This will be our survey population.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In order to select persons from our survey population, we need to create a list of those who meet our criteria. This is a sampling frame – that is a list of sample elements. In reality, these lists often do not exist and must be created, particularly when conducting face-to-face interviews. This can be cost prohibitive, so there are ways to reduce those costs while maintaining the probabilistic nature of our sampling design.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Finally, we draw a sample of elements from our sampling frame. </a:t>
            </a:r>
          </a:p>
          <a:p>
            <a:pPr eaLnBrk="1" hangingPunct="1"/>
            <a:r>
              <a:rPr lang="en-US" b="1" dirty="0">
                <a:latin typeface="CG Times" charset="0"/>
                <a:cs typeface="Times New Roman" charset="0"/>
              </a:rPr>
              <a:t> </a:t>
            </a:r>
            <a:endParaRPr lang="en-US" dirty="0">
              <a:latin typeface="Arial" charset="0"/>
              <a:cs typeface="Times New Roman" charset="0"/>
            </a:endParaRPr>
          </a:p>
          <a:p>
            <a:pPr eaLnBrk="1" hangingPunct="1"/>
            <a:r>
              <a:rPr lang="en-US" b="1" dirty="0">
                <a:latin typeface="CG Times" charset="0"/>
                <a:cs typeface="Times New Roman" charset="0"/>
              </a:rPr>
              <a:t>We have different ways to draw the sample including – simple random sampling, cluster sampling, stratified sampling or a combination of these methods. </a:t>
            </a:r>
          </a:p>
          <a:p>
            <a:pPr eaLnBrk="1" hangingPunct="1"/>
            <a:endParaRPr lang="en-US" b="1" dirty="0">
              <a:latin typeface="CG Times" charset="0"/>
              <a:cs typeface="Times New Roman" charset="0"/>
            </a:endParaRPr>
          </a:p>
          <a:p>
            <a:pPr eaLnBrk="1" hangingPunct="1"/>
            <a:r>
              <a:rPr lang="en-US" b="1" dirty="0">
                <a:latin typeface="CG Times" charset="0"/>
                <a:cs typeface="Times New Roman" charset="0"/>
              </a:rPr>
              <a:t>At the end of this section you should have a basic understanding of how core sample selection methods work and understand the advantages and disadvantages of each.</a:t>
            </a:r>
          </a:p>
          <a:p>
            <a:pPr eaLnBrk="1" hangingPunct="1"/>
            <a:endParaRPr lang="en-US" b="1" dirty="0">
              <a:latin typeface="CG Times" charset="0"/>
              <a:cs typeface="Times New Roman" charset="0"/>
            </a:endParaRPr>
          </a:p>
        </p:txBody>
      </p:sp>
    </p:spTree>
    <p:extLst>
      <p:ext uri="{BB962C8B-B14F-4D97-AF65-F5344CB8AC3E}">
        <p14:creationId xmlns:p14="http://schemas.microsoft.com/office/powerpoint/2010/main" val="174027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4936" indent="-290360" eaLnBrk="0" hangingPunct="0">
              <a:defRPr sz="2400">
                <a:solidFill>
                  <a:schemeClr val="tx1"/>
                </a:solidFill>
                <a:latin typeface="Times New Roman" charset="0"/>
                <a:ea typeface="ＭＳ Ｐゴシック" charset="0"/>
              </a:defRPr>
            </a:lvl2pPr>
            <a:lvl3pPr marL="1161441" indent="-232288" eaLnBrk="0" hangingPunct="0">
              <a:defRPr sz="2400">
                <a:solidFill>
                  <a:schemeClr val="tx1"/>
                </a:solidFill>
                <a:latin typeface="Times New Roman" charset="0"/>
                <a:ea typeface="ＭＳ Ｐゴシック" charset="0"/>
              </a:defRPr>
            </a:lvl3pPr>
            <a:lvl4pPr marL="1626016" indent="-232288" eaLnBrk="0" hangingPunct="0">
              <a:defRPr sz="2400">
                <a:solidFill>
                  <a:schemeClr val="tx1"/>
                </a:solidFill>
                <a:latin typeface="Times New Roman" charset="0"/>
                <a:ea typeface="ＭＳ Ｐゴシック" charset="0"/>
              </a:defRPr>
            </a:lvl4pPr>
            <a:lvl5pPr marL="2090593" indent="-232288" eaLnBrk="0" hangingPunct="0">
              <a:defRPr sz="2400">
                <a:solidFill>
                  <a:schemeClr val="tx1"/>
                </a:solidFill>
                <a:latin typeface="Times New Roman" charset="0"/>
                <a:ea typeface="ＭＳ Ｐゴシック" charset="0"/>
              </a:defRPr>
            </a:lvl5pPr>
            <a:lvl6pPr marL="2555168" indent="-232288" eaLnBrk="0" fontAlgn="base" hangingPunct="0">
              <a:spcBef>
                <a:spcPct val="0"/>
              </a:spcBef>
              <a:spcAft>
                <a:spcPct val="0"/>
              </a:spcAft>
              <a:defRPr sz="2400">
                <a:solidFill>
                  <a:schemeClr val="tx1"/>
                </a:solidFill>
                <a:latin typeface="Times New Roman" charset="0"/>
                <a:ea typeface="ＭＳ Ｐゴシック" charset="0"/>
              </a:defRPr>
            </a:lvl6pPr>
            <a:lvl7pPr marL="3019744" indent="-232288" eaLnBrk="0" fontAlgn="base" hangingPunct="0">
              <a:spcBef>
                <a:spcPct val="0"/>
              </a:spcBef>
              <a:spcAft>
                <a:spcPct val="0"/>
              </a:spcAft>
              <a:defRPr sz="2400">
                <a:solidFill>
                  <a:schemeClr val="tx1"/>
                </a:solidFill>
                <a:latin typeface="Times New Roman" charset="0"/>
                <a:ea typeface="ＭＳ Ｐゴシック" charset="0"/>
              </a:defRPr>
            </a:lvl7pPr>
            <a:lvl8pPr marL="3484322" indent="-232288" eaLnBrk="0" fontAlgn="base" hangingPunct="0">
              <a:spcBef>
                <a:spcPct val="0"/>
              </a:spcBef>
              <a:spcAft>
                <a:spcPct val="0"/>
              </a:spcAft>
              <a:defRPr sz="2400">
                <a:solidFill>
                  <a:schemeClr val="tx1"/>
                </a:solidFill>
                <a:latin typeface="Times New Roman" charset="0"/>
                <a:ea typeface="ＭＳ Ｐゴシック" charset="0"/>
              </a:defRPr>
            </a:lvl8pPr>
            <a:lvl9pPr marL="3948897" indent="-2322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46E496-7ACA-7349-B526-413010924CB8}" type="slidenum">
              <a:rPr lang="en-US" sz="1200">
                <a:latin typeface="Arial" charset="0"/>
              </a:rPr>
              <a:pPr eaLnBrk="1" hangingPunct="1"/>
              <a:t>5</a:t>
            </a:fld>
            <a:endParaRPr lang="en-US" sz="1200">
              <a:latin typeface="Arial" charset="0"/>
            </a:endParaRPr>
          </a:p>
        </p:txBody>
      </p:sp>
      <p:sp>
        <p:nvSpPr>
          <p:cNvPr id="92162" name="Rectangle 2"/>
          <p:cNvSpPr>
            <a:spLocks noGrp="1" noRot="1" noChangeAspect="1" noChangeArrowheads="1" noTextEdit="1"/>
          </p:cNvSpPr>
          <p:nvPr>
            <p:ph type="sldImg"/>
          </p:nvPr>
        </p:nvSpPr>
        <p:spPr>
          <a:xfrm>
            <a:off x="374650" y="698500"/>
            <a:ext cx="6205538" cy="3490913"/>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A simple random sample is considered the gold standard for probability methods. In a SRS, every sampling frame element have a known and equal probability of selection. One can often use a SRS when the population is well-defined, a sampling frame exists and is complete, and geography is not an issue. For example, if you wanted to conduct a population-based telephone survey of SC residents, you could purchase a sampling frame of land-line and cell phone numbers and use a random number generator to select which numbers you call and select into your sample. </a:t>
            </a:r>
          </a:p>
          <a:p>
            <a:pPr eaLnBrk="1" hangingPunct="1"/>
            <a:endParaRPr lang="en-US" dirty="0">
              <a:latin typeface="Arial" charset="0"/>
            </a:endParaRPr>
          </a:p>
          <a:p>
            <a:pPr eaLnBrk="1" hangingPunct="1"/>
            <a:r>
              <a:rPr lang="en-US" dirty="0">
                <a:latin typeface="Arial" charset="0"/>
              </a:rPr>
              <a:t>With large, national studies that are initially conducted face-to-face, a SRS is usually cost prohibitive and so other probability methods are employed. I’ll discuss those in just a bit.  </a:t>
            </a:r>
          </a:p>
        </p:txBody>
      </p:sp>
    </p:spTree>
    <p:extLst>
      <p:ext uri="{BB962C8B-B14F-4D97-AF65-F5344CB8AC3E}">
        <p14:creationId xmlns:p14="http://schemas.microsoft.com/office/powerpoint/2010/main" val="268361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4936" indent="-290360" eaLnBrk="0" hangingPunct="0">
              <a:defRPr sz="2400">
                <a:solidFill>
                  <a:schemeClr val="tx1"/>
                </a:solidFill>
                <a:latin typeface="Times New Roman" charset="0"/>
                <a:ea typeface="ＭＳ Ｐゴシック" charset="0"/>
              </a:defRPr>
            </a:lvl2pPr>
            <a:lvl3pPr marL="1161441" indent="-232288" eaLnBrk="0" hangingPunct="0">
              <a:defRPr sz="2400">
                <a:solidFill>
                  <a:schemeClr val="tx1"/>
                </a:solidFill>
                <a:latin typeface="Times New Roman" charset="0"/>
                <a:ea typeface="ＭＳ Ｐゴシック" charset="0"/>
              </a:defRPr>
            </a:lvl3pPr>
            <a:lvl4pPr marL="1626016" indent="-232288" eaLnBrk="0" hangingPunct="0">
              <a:defRPr sz="2400">
                <a:solidFill>
                  <a:schemeClr val="tx1"/>
                </a:solidFill>
                <a:latin typeface="Times New Roman" charset="0"/>
                <a:ea typeface="ＭＳ Ｐゴシック" charset="0"/>
              </a:defRPr>
            </a:lvl4pPr>
            <a:lvl5pPr marL="2090593" indent="-232288" eaLnBrk="0" hangingPunct="0">
              <a:defRPr sz="2400">
                <a:solidFill>
                  <a:schemeClr val="tx1"/>
                </a:solidFill>
                <a:latin typeface="Times New Roman" charset="0"/>
                <a:ea typeface="ＭＳ Ｐゴシック" charset="0"/>
              </a:defRPr>
            </a:lvl5pPr>
            <a:lvl6pPr marL="2555168" indent="-232288" eaLnBrk="0" fontAlgn="base" hangingPunct="0">
              <a:spcBef>
                <a:spcPct val="0"/>
              </a:spcBef>
              <a:spcAft>
                <a:spcPct val="0"/>
              </a:spcAft>
              <a:defRPr sz="2400">
                <a:solidFill>
                  <a:schemeClr val="tx1"/>
                </a:solidFill>
                <a:latin typeface="Times New Roman" charset="0"/>
                <a:ea typeface="ＭＳ Ｐゴシック" charset="0"/>
              </a:defRPr>
            </a:lvl6pPr>
            <a:lvl7pPr marL="3019744" indent="-232288" eaLnBrk="0" fontAlgn="base" hangingPunct="0">
              <a:spcBef>
                <a:spcPct val="0"/>
              </a:spcBef>
              <a:spcAft>
                <a:spcPct val="0"/>
              </a:spcAft>
              <a:defRPr sz="2400">
                <a:solidFill>
                  <a:schemeClr val="tx1"/>
                </a:solidFill>
                <a:latin typeface="Times New Roman" charset="0"/>
                <a:ea typeface="ＭＳ Ｐゴシック" charset="0"/>
              </a:defRPr>
            </a:lvl7pPr>
            <a:lvl8pPr marL="3484322" indent="-232288" eaLnBrk="0" fontAlgn="base" hangingPunct="0">
              <a:spcBef>
                <a:spcPct val="0"/>
              </a:spcBef>
              <a:spcAft>
                <a:spcPct val="0"/>
              </a:spcAft>
              <a:defRPr sz="2400">
                <a:solidFill>
                  <a:schemeClr val="tx1"/>
                </a:solidFill>
                <a:latin typeface="Times New Roman" charset="0"/>
                <a:ea typeface="ＭＳ Ｐゴシック" charset="0"/>
              </a:defRPr>
            </a:lvl8pPr>
            <a:lvl9pPr marL="3948897" indent="-2322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4D47B-7D27-EF41-B593-FD0503AA3DB5}" type="slidenum">
              <a:rPr lang="en-US" sz="1200">
                <a:latin typeface="Arial" charset="0"/>
              </a:rPr>
              <a:pPr eaLnBrk="1" hangingPunct="1"/>
              <a:t>6</a:t>
            </a:fld>
            <a:endParaRPr lang="en-US" sz="1200">
              <a:latin typeface="Arial" charset="0"/>
            </a:endParaRPr>
          </a:p>
        </p:txBody>
      </p:sp>
      <p:sp>
        <p:nvSpPr>
          <p:cNvPr id="122882" name="Rectangle 2"/>
          <p:cNvSpPr>
            <a:spLocks noGrp="1" noRot="1" noChangeAspect="1" noChangeArrowheads="1" noTextEdit="1"/>
          </p:cNvSpPr>
          <p:nvPr>
            <p:ph type="sldImg"/>
          </p:nvPr>
        </p:nvSpPr>
        <p:spPr>
          <a:xfrm>
            <a:off x="374650" y="698500"/>
            <a:ext cx="6205538" cy="3490913"/>
          </a:xfrm>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Even if you employ a simple random sample, there is always a possibility that you end up with a bad sample that does not represent the population. To ensure that certain groups are represented in a sample, sometimes researchers employ a stratified random sample. </a:t>
            </a:r>
          </a:p>
          <a:p>
            <a:pPr eaLnBrk="1" hangingPunct="1"/>
            <a:endParaRPr lang="en-US" dirty="0">
              <a:latin typeface="Arial" charset="0"/>
            </a:endParaRPr>
          </a:p>
          <a:p>
            <a:pPr eaLnBrk="1" hangingPunct="1"/>
            <a:r>
              <a:rPr lang="en-US" dirty="0">
                <a:latin typeface="Arial" charset="0"/>
              </a:rPr>
              <a:t>If, for example, a researcher wants to make sure that racial groups are included proportionate to their size in the population, they would identify race as their strata. The elements of the population can only be assigned to one strata – they have to be mutually exclusive. The researcher has to know the population distribution of the strata – say that 65% of the population is White, 13% is Black, 18% is Latino, and 4% is Asian. </a:t>
            </a:r>
          </a:p>
          <a:p>
            <a:pPr eaLnBrk="1" hangingPunct="1"/>
            <a:endParaRPr lang="en-US" dirty="0">
              <a:latin typeface="Arial" charset="0"/>
            </a:endParaRPr>
          </a:p>
          <a:p>
            <a:pPr eaLnBrk="1" hangingPunct="1"/>
            <a:r>
              <a:rPr lang="en-US" dirty="0">
                <a:latin typeface="Arial" charset="0"/>
              </a:rPr>
              <a:t>The sampling frame is divided into the strata. And then the researcher obtains a probability sample from each stratum. </a:t>
            </a:r>
          </a:p>
        </p:txBody>
      </p:sp>
    </p:spTree>
    <p:extLst>
      <p:ext uri="{BB962C8B-B14F-4D97-AF65-F5344CB8AC3E}">
        <p14:creationId xmlns:p14="http://schemas.microsoft.com/office/powerpoint/2010/main" val="1588518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4936" indent="-290360" eaLnBrk="0" hangingPunct="0">
              <a:defRPr sz="2400">
                <a:solidFill>
                  <a:schemeClr val="tx1"/>
                </a:solidFill>
                <a:latin typeface="Times New Roman" charset="0"/>
                <a:ea typeface="ＭＳ Ｐゴシック" charset="0"/>
              </a:defRPr>
            </a:lvl2pPr>
            <a:lvl3pPr marL="1161441" indent="-232288" eaLnBrk="0" hangingPunct="0">
              <a:defRPr sz="2400">
                <a:solidFill>
                  <a:schemeClr val="tx1"/>
                </a:solidFill>
                <a:latin typeface="Times New Roman" charset="0"/>
                <a:ea typeface="ＭＳ Ｐゴシック" charset="0"/>
              </a:defRPr>
            </a:lvl3pPr>
            <a:lvl4pPr marL="1626016" indent="-232288" eaLnBrk="0" hangingPunct="0">
              <a:defRPr sz="2400">
                <a:solidFill>
                  <a:schemeClr val="tx1"/>
                </a:solidFill>
                <a:latin typeface="Times New Roman" charset="0"/>
                <a:ea typeface="ＭＳ Ｐゴシック" charset="0"/>
              </a:defRPr>
            </a:lvl4pPr>
            <a:lvl5pPr marL="2090593" indent="-232288" eaLnBrk="0" hangingPunct="0">
              <a:defRPr sz="2400">
                <a:solidFill>
                  <a:schemeClr val="tx1"/>
                </a:solidFill>
                <a:latin typeface="Times New Roman" charset="0"/>
                <a:ea typeface="ＭＳ Ｐゴシック" charset="0"/>
              </a:defRPr>
            </a:lvl5pPr>
            <a:lvl6pPr marL="2555168" indent="-232288" eaLnBrk="0" fontAlgn="base" hangingPunct="0">
              <a:spcBef>
                <a:spcPct val="0"/>
              </a:spcBef>
              <a:spcAft>
                <a:spcPct val="0"/>
              </a:spcAft>
              <a:defRPr sz="2400">
                <a:solidFill>
                  <a:schemeClr val="tx1"/>
                </a:solidFill>
                <a:latin typeface="Times New Roman" charset="0"/>
                <a:ea typeface="ＭＳ Ｐゴシック" charset="0"/>
              </a:defRPr>
            </a:lvl6pPr>
            <a:lvl7pPr marL="3019744" indent="-232288" eaLnBrk="0" fontAlgn="base" hangingPunct="0">
              <a:spcBef>
                <a:spcPct val="0"/>
              </a:spcBef>
              <a:spcAft>
                <a:spcPct val="0"/>
              </a:spcAft>
              <a:defRPr sz="2400">
                <a:solidFill>
                  <a:schemeClr val="tx1"/>
                </a:solidFill>
                <a:latin typeface="Times New Roman" charset="0"/>
                <a:ea typeface="ＭＳ Ｐゴシック" charset="0"/>
              </a:defRPr>
            </a:lvl7pPr>
            <a:lvl8pPr marL="3484322" indent="-232288" eaLnBrk="0" fontAlgn="base" hangingPunct="0">
              <a:spcBef>
                <a:spcPct val="0"/>
              </a:spcBef>
              <a:spcAft>
                <a:spcPct val="0"/>
              </a:spcAft>
              <a:defRPr sz="2400">
                <a:solidFill>
                  <a:schemeClr val="tx1"/>
                </a:solidFill>
                <a:latin typeface="Times New Roman" charset="0"/>
                <a:ea typeface="ＭＳ Ｐゴシック" charset="0"/>
              </a:defRPr>
            </a:lvl8pPr>
            <a:lvl9pPr marL="3948897" indent="-2322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9CECB-B360-0247-87A8-FD82965A0FB9}" type="slidenum">
              <a:rPr lang="en-US" sz="1200">
                <a:latin typeface="Arial" charset="0"/>
              </a:rPr>
              <a:pPr eaLnBrk="1" hangingPunct="1"/>
              <a:t>7</a:t>
            </a:fld>
            <a:endParaRPr lang="en-US" sz="1200">
              <a:latin typeface="Arial" charset="0"/>
            </a:endParaRPr>
          </a:p>
        </p:txBody>
      </p:sp>
      <p:sp>
        <p:nvSpPr>
          <p:cNvPr id="133122" name="Rectangle 2"/>
          <p:cNvSpPr>
            <a:spLocks noGrp="1" noRot="1" noChangeAspect="1" noChangeArrowheads="1" noTextEdit="1"/>
          </p:cNvSpPr>
          <p:nvPr>
            <p:ph type="sldImg"/>
          </p:nvPr>
        </p:nvSpPr>
        <p:spPr>
          <a:xfrm>
            <a:off x="374650" y="698500"/>
            <a:ext cx="6205538" cy="3490913"/>
          </a:xfrm>
          <a:ln/>
        </p:spPr>
      </p:sp>
      <p:sp>
        <p:nvSpPr>
          <p:cNvPr id="133123" name="Rectangle 3"/>
          <p:cNvSpPr>
            <a:spLocks noGrp="1" noChangeArrowheads="1"/>
          </p:cNvSpPr>
          <p:nvPr>
            <p:ph type="body" idx="1"/>
          </p:nvPr>
        </p:nvSpPr>
        <p:spPr>
          <a:xfrm>
            <a:off x="927313" y="4422460"/>
            <a:ext cx="5100215" cy="418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dirty="0">
                <a:latin typeface="Arial" charset="0"/>
              </a:rPr>
              <a:t>Stratified random sampling is also used when a researcher wants to oversample a population to ensure that they can conduct sub-group analysis and have stable estimates within sub-groups. Have you ever heard someone say that the study “oversampled” Latinos? If so, that often means that the researchers stratified on race prior to sampling and then sampled from each racial group at a different rate. </a:t>
            </a:r>
          </a:p>
          <a:p>
            <a:pPr eaLnBrk="1" hangingPunct="1"/>
            <a:endParaRPr lang="en-US" i="1" dirty="0">
              <a:latin typeface="Arial" charset="0"/>
            </a:endParaRPr>
          </a:p>
          <a:p>
            <a:pPr eaLnBrk="1" hangingPunct="1"/>
            <a:r>
              <a:rPr lang="en-US" i="1" dirty="0">
                <a:latin typeface="Arial" charset="0"/>
              </a:rPr>
              <a:t>In this figure, you can see the distribution of racial groups in community X. If you want a sample of 500 residents, you could sample within race proportionate to the size of each racial group. In this case, each resident would have a 1 in 20 chance of selection. </a:t>
            </a:r>
          </a:p>
          <a:p>
            <a:pPr eaLnBrk="1" hangingPunct="1"/>
            <a:endParaRPr lang="en-US" i="1" dirty="0">
              <a:latin typeface="Arial" charset="0"/>
            </a:endParaRPr>
          </a:p>
          <a:p>
            <a:pPr eaLnBrk="1" hangingPunct="1"/>
            <a:r>
              <a:rPr lang="en-US" i="1" dirty="0">
                <a:latin typeface="Arial" charset="0"/>
              </a:rPr>
              <a:t>However, you could also sample disproportionate to the size of the racial group. Maybe you want to have 125 people per racial group so that you can conduct separate analysis for Black and Asian residents. Given their size in community x, Black residents would have a 1 in 12 chance of selection; Asian residents would have a 1 in 4 chance of selection; and White residents would have a 1 in 56 chance of selection. Note now that not everyone in the population has an equal chance of selection. However, their chance of selection is KNOWN and non-zero, so you still have a probability sample. </a:t>
            </a:r>
          </a:p>
        </p:txBody>
      </p:sp>
    </p:spTree>
    <p:extLst>
      <p:ext uri="{BB962C8B-B14F-4D97-AF65-F5344CB8AC3E}">
        <p14:creationId xmlns:p14="http://schemas.microsoft.com/office/powerpoint/2010/main" val="38524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4936" indent="-290360" eaLnBrk="0" hangingPunct="0">
              <a:defRPr sz="2400">
                <a:solidFill>
                  <a:schemeClr val="tx1"/>
                </a:solidFill>
                <a:latin typeface="Times New Roman" charset="0"/>
                <a:ea typeface="ＭＳ Ｐゴシック" charset="0"/>
              </a:defRPr>
            </a:lvl2pPr>
            <a:lvl3pPr marL="1161441" indent="-232288" eaLnBrk="0" hangingPunct="0">
              <a:defRPr sz="2400">
                <a:solidFill>
                  <a:schemeClr val="tx1"/>
                </a:solidFill>
                <a:latin typeface="Times New Roman" charset="0"/>
                <a:ea typeface="ＭＳ Ｐゴシック" charset="0"/>
              </a:defRPr>
            </a:lvl3pPr>
            <a:lvl4pPr marL="1626016" indent="-232288" eaLnBrk="0" hangingPunct="0">
              <a:defRPr sz="2400">
                <a:solidFill>
                  <a:schemeClr val="tx1"/>
                </a:solidFill>
                <a:latin typeface="Times New Roman" charset="0"/>
                <a:ea typeface="ＭＳ Ｐゴシック" charset="0"/>
              </a:defRPr>
            </a:lvl4pPr>
            <a:lvl5pPr marL="2090593" indent="-232288" eaLnBrk="0" hangingPunct="0">
              <a:defRPr sz="2400">
                <a:solidFill>
                  <a:schemeClr val="tx1"/>
                </a:solidFill>
                <a:latin typeface="Times New Roman" charset="0"/>
                <a:ea typeface="ＭＳ Ｐゴシック" charset="0"/>
              </a:defRPr>
            </a:lvl5pPr>
            <a:lvl6pPr marL="2555168" indent="-232288" eaLnBrk="0" fontAlgn="base" hangingPunct="0">
              <a:spcBef>
                <a:spcPct val="0"/>
              </a:spcBef>
              <a:spcAft>
                <a:spcPct val="0"/>
              </a:spcAft>
              <a:defRPr sz="2400">
                <a:solidFill>
                  <a:schemeClr val="tx1"/>
                </a:solidFill>
                <a:latin typeface="Times New Roman" charset="0"/>
                <a:ea typeface="ＭＳ Ｐゴシック" charset="0"/>
              </a:defRPr>
            </a:lvl6pPr>
            <a:lvl7pPr marL="3019744" indent="-232288" eaLnBrk="0" fontAlgn="base" hangingPunct="0">
              <a:spcBef>
                <a:spcPct val="0"/>
              </a:spcBef>
              <a:spcAft>
                <a:spcPct val="0"/>
              </a:spcAft>
              <a:defRPr sz="2400">
                <a:solidFill>
                  <a:schemeClr val="tx1"/>
                </a:solidFill>
                <a:latin typeface="Times New Roman" charset="0"/>
                <a:ea typeface="ＭＳ Ｐゴシック" charset="0"/>
              </a:defRPr>
            </a:lvl7pPr>
            <a:lvl8pPr marL="3484322" indent="-232288" eaLnBrk="0" fontAlgn="base" hangingPunct="0">
              <a:spcBef>
                <a:spcPct val="0"/>
              </a:spcBef>
              <a:spcAft>
                <a:spcPct val="0"/>
              </a:spcAft>
              <a:defRPr sz="2400">
                <a:solidFill>
                  <a:schemeClr val="tx1"/>
                </a:solidFill>
                <a:latin typeface="Times New Roman" charset="0"/>
                <a:ea typeface="ＭＳ Ｐゴシック" charset="0"/>
              </a:defRPr>
            </a:lvl8pPr>
            <a:lvl9pPr marL="3948897" indent="-23228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F3F109-44CE-C742-B018-80887972DF30}" type="slidenum">
              <a:rPr lang="en-US" sz="1200">
                <a:latin typeface="Arial" charset="0"/>
              </a:rPr>
              <a:pPr eaLnBrk="1" hangingPunct="1"/>
              <a:t>8</a:t>
            </a:fld>
            <a:endParaRPr lang="en-US" sz="1200">
              <a:latin typeface="Arial" charset="0"/>
            </a:endParaRPr>
          </a:p>
        </p:txBody>
      </p:sp>
      <p:sp>
        <p:nvSpPr>
          <p:cNvPr id="154626" name="Rectangle 2"/>
          <p:cNvSpPr>
            <a:spLocks noGrp="1" noRot="1" noChangeAspect="1" noChangeArrowheads="1" noTextEdit="1"/>
          </p:cNvSpPr>
          <p:nvPr>
            <p:ph type="sldImg"/>
          </p:nvPr>
        </p:nvSpPr>
        <p:spPr>
          <a:xfrm>
            <a:off x="374650" y="698500"/>
            <a:ext cx="6205538" cy="3490913"/>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In large, population-based studies using face-to-face interviews, a simple random sampling design is not feasible or practical. Survey researchers can reduce costs by taking advantage of clusters – naturally occurring, mixed aggregates of elements of the population. A cluster might be a census tract, or a school, or a county. By first selecting these clusters, survey researchers decrease costs because they don’t have to send interviewers all over the country. But, this sort of design does violate one assumption of OLS regression – our elements will not be independent – they will be more alike than had we taken a SRS of residents of the United States. </a:t>
            </a:r>
          </a:p>
          <a:p>
            <a:pPr eaLnBrk="1" hangingPunct="1"/>
            <a:endParaRPr lang="en-US" dirty="0">
              <a:latin typeface="Arial" charset="0"/>
            </a:endParaRPr>
          </a:p>
        </p:txBody>
      </p:sp>
    </p:spTree>
    <p:extLst>
      <p:ext uri="{BB962C8B-B14F-4D97-AF65-F5344CB8AC3E}">
        <p14:creationId xmlns:p14="http://schemas.microsoft.com/office/powerpoint/2010/main" val="169445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describing the population of students attending public schools in the United States, you can easily retrieve a list of all schools in the United States from the National Center for Education Statistics. You could then take a SRS of schools, go to those schools, and take a simple random sample of students. You would then be able to calculate the probability of selection at each step. </a:t>
            </a:r>
          </a:p>
          <a:p>
            <a:endParaRPr lang="en-US" dirty="0"/>
          </a:p>
          <a:p>
            <a:r>
              <a:rPr lang="en-US" dirty="0"/>
              <a:t>You could add stages to this sampling design. Perhaps you want to ensure that all large school districts are included. So, your primary sampling unit might be school districts, which you stratify by size, selecting all large school districts, and then using a random number generator to select the remaining school districts. Next, you could select schools within the districts. Maybe you want to make oversample schools that have larger percentages of racial/ethnic minorities, so you stratify schools by racial composition and oversample schools with &gt; 20% racial/ethnic minority student populations. Finally, your last sampling unit would be students attending selected schools.  </a:t>
            </a:r>
          </a:p>
          <a:p>
            <a:endParaRPr lang="en-US" dirty="0"/>
          </a:p>
          <a:p>
            <a:endParaRPr lang="en-US" dirty="0"/>
          </a:p>
        </p:txBody>
      </p:sp>
      <p:sp>
        <p:nvSpPr>
          <p:cNvPr id="4" name="Slide Number Placeholder 3"/>
          <p:cNvSpPr>
            <a:spLocks noGrp="1"/>
          </p:cNvSpPr>
          <p:nvPr>
            <p:ph type="sldNum" sz="quarter" idx="5"/>
          </p:nvPr>
        </p:nvSpPr>
        <p:spPr/>
        <p:txBody>
          <a:bodyPr/>
          <a:lstStyle/>
          <a:p>
            <a:fld id="{44B30BC1-7305-EB48-87DB-FB61685E39DF}" type="slidenum">
              <a:rPr lang="en-US" smtClean="0"/>
              <a:t>9</a:t>
            </a:fld>
            <a:endParaRPr lang="en-US"/>
          </a:p>
        </p:txBody>
      </p:sp>
    </p:spTree>
    <p:extLst>
      <p:ext uri="{BB962C8B-B14F-4D97-AF65-F5344CB8AC3E}">
        <p14:creationId xmlns:p14="http://schemas.microsoft.com/office/powerpoint/2010/main" val="3488819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122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893404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7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FCEA-EA1B-1F45-AA14-7B938F4F9B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0360A-D361-5F45-A57D-5ACE93F1B96A}"/>
              </a:ext>
            </a:extLst>
          </p:cNvPr>
          <p:cNvSpPr>
            <a:spLocks noGrp="1"/>
          </p:cNvSpPr>
          <p:nvPr>
            <p:ph type="dt" sz="half" idx="10"/>
          </p:nvPr>
        </p:nvSpPr>
        <p:spPr/>
        <p:txBody>
          <a:bodyPr/>
          <a:lstStyle/>
          <a:p>
            <a:fld id="{908F6867-40D5-2542-8A64-606E3A00E35F}" type="datetimeFigureOut">
              <a:rPr lang="en-US" smtClean="0"/>
              <a:t>4/22/19</a:t>
            </a:fld>
            <a:endParaRPr lang="en-US"/>
          </a:p>
        </p:txBody>
      </p:sp>
      <p:sp>
        <p:nvSpPr>
          <p:cNvPr id="4" name="Footer Placeholder 3">
            <a:extLst>
              <a:ext uri="{FF2B5EF4-FFF2-40B4-BE49-F238E27FC236}">
                <a16:creationId xmlns:a16="http://schemas.microsoft.com/office/drawing/2014/main" id="{019330D8-0334-B241-BE33-07455C9188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A56FB-215C-4242-A0C7-35111F8CE2BF}"/>
              </a:ext>
            </a:extLst>
          </p:cNvPr>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1297534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33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2983855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89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8F6867-40D5-2542-8A64-606E3A00E35F}"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270633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8F6867-40D5-2542-8A64-606E3A00E35F}" type="datetimeFigureOut">
              <a:rPr lang="en-US" smtClean="0"/>
              <a:t>4/22/19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503778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8F6867-40D5-2542-8A64-606E3A00E35F}" type="datetimeFigureOut">
              <a:rPr lang="en-US" smtClean="0"/>
              <a:t>4/22/19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93269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F6867-40D5-2542-8A64-606E3A00E35F}" type="datetimeFigureOut">
              <a:rPr lang="en-US" smtClean="0"/>
              <a:t>4/22/19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275348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2884426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8F6867-40D5-2542-8A64-606E3A00E35F}"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198687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8F6867-40D5-2542-8A64-606E3A00E35F}"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3D7E9-1D39-EB42-8CE7-D55F22FA0D4B}"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278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1729271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80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FCEA-EA1B-1F45-AA14-7B938F4F9B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0360A-D361-5F45-A57D-5ACE93F1B96A}"/>
              </a:ext>
            </a:extLst>
          </p:cNvPr>
          <p:cNvSpPr>
            <a:spLocks noGrp="1"/>
          </p:cNvSpPr>
          <p:nvPr>
            <p:ph type="dt" sz="half" idx="10"/>
          </p:nvPr>
        </p:nvSpPr>
        <p:spPr/>
        <p:txBody>
          <a:bodyPr/>
          <a:lstStyle/>
          <a:p>
            <a:fld id="{908F6867-40D5-2542-8A64-606E3A00E35F}" type="datetimeFigureOut">
              <a:rPr lang="en-US" smtClean="0"/>
              <a:t>4/22/19</a:t>
            </a:fld>
            <a:endParaRPr lang="en-US"/>
          </a:p>
        </p:txBody>
      </p:sp>
      <p:sp>
        <p:nvSpPr>
          <p:cNvPr id="4" name="Footer Placeholder 3">
            <a:extLst>
              <a:ext uri="{FF2B5EF4-FFF2-40B4-BE49-F238E27FC236}">
                <a16:creationId xmlns:a16="http://schemas.microsoft.com/office/drawing/2014/main" id="{019330D8-0334-B241-BE33-07455C9188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A56FB-215C-4242-A0C7-35111F8CE2BF}"/>
              </a:ext>
            </a:extLst>
          </p:cNvPr>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68064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F6867-40D5-2542-8A64-606E3A00E35F}"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3D7E9-1D39-EB42-8CE7-D55F22FA0D4B}"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29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8F6867-40D5-2542-8A64-606E3A00E35F}"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210957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8F6867-40D5-2542-8A64-606E3A00E35F}" type="datetimeFigureOut">
              <a:rPr lang="en-US" smtClean="0"/>
              <a:t>4/22/19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194003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8F6867-40D5-2542-8A64-606E3A00E35F}" type="datetimeFigureOut">
              <a:rPr lang="en-US" smtClean="0"/>
              <a:t>4/22/19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99155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F6867-40D5-2542-8A64-606E3A00E35F}" type="datetimeFigureOut">
              <a:rPr lang="en-US" smtClean="0"/>
              <a:t>4/22/19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2419635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8F6867-40D5-2542-8A64-606E3A00E35F}"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3D7E9-1D39-EB42-8CE7-D55F22FA0D4B}" type="slidenum">
              <a:rPr lang="en-US" smtClean="0"/>
              <a:t>‹#›</a:t>
            </a:fld>
            <a:endParaRPr lang="en-US"/>
          </a:p>
        </p:txBody>
      </p:sp>
    </p:spTree>
    <p:extLst>
      <p:ext uri="{BB962C8B-B14F-4D97-AF65-F5344CB8AC3E}">
        <p14:creationId xmlns:p14="http://schemas.microsoft.com/office/powerpoint/2010/main" val="390902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8F6867-40D5-2542-8A64-606E3A00E35F}"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3D7E9-1D39-EB42-8CE7-D55F22FA0D4B}"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84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8F6867-40D5-2542-8A64-606E3A00E35F}" type="datetimeFigureOut">
              <a:rPr lang="en-US" smtClean="0"/>
              <a:t>4/22/19</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D23D7E9-1D39-EB42-8CE7-D55F22FA0D4B}"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2551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600" kern="1200">
          <a:solidFill>
            <a:schemeClr val="tx1"/>
          </a:solidFill>
          <a:latin typeface="+mn-lt"/>
          <a:ea typeface="+mn-ea"/>
          <a:cs typeface="+mn-cs"/>
        </a:defRPr>
      </a:lvl1pPr>
      <a:lvl2pPr marL="466725" indent="-338138" algn="l" defTabSz="914400" rtl="0" eaLnBrk="1" latinLnBrk="0" hangingPunct="1">
        <a:lnSpc>
          <a:spcPct val="90000"/>
        </a:lnSpc>
        <a:spcBef>
          <a:spcPts val="200"/>
        </a:spcBef>
        <a:spcAft>
          <a:spcPts val="400"/>
        </a:spcAft>
        <a:buClr>
          <a:schemeClr val="accent2"/>
        </a:buClr>
        <a:buFont typeface="Wingdings" pitchFamily="2" charset="2"/>
        <a:buChar char="v"/>
        <a:tabLst/>
        <a:defRPr sz="2400" kern="1200">
          <a:solidFill>
            <a:schemeClr val="tx1"/>
          </a:solidFill>
          <a:latin typeface="+mn-lt"/>
          <a:ea typeface="+mn-ea"/>
          <a:cs typeface="+mn-cs"/>
        </a:defRPr>
      </a:lvl2pPr>
      <a:lvl3pPr marL="641350" indent="-330200" algn="l" defTabSz="914400" rtl="0" eaLnBrk="1" latinLnBrk="0" hangingPunct="1">
        <a:lnSpc>
          <a:spcPct val="90000"/>
        </a:lnSpc>
        <a:spcBef>
          <a:spcPts val="200"/>
        </a:spcBef>
        <a:spcAft>
          <a:spcPts val="400"/>
        </a:spcAft>
        <a:buClr>
          <a:schemeClr val="accent2"/>
        </a:buClr>
        <a:buFont typeface="Wingdings" pitchFamily="2" charset="2"/>
        <a:buChar char="v"/>
        <a:tabLst/>
        <a:defRPr sz="2100" kern="1200">
          <a:solidFill>
            <a:schemeClr val="tx1"/>
          </a:solidFill>
          <a:latin typeface="+mn-lt"/>
          <a:ea typeface="+mn-ea"/>
          <a:cs typeface="+mn-cs"/>
        </a:defRPr>
      </a:lvl3pPr>
      <a:lvl4pPr marL="801688" indent="-344488" algn="l" defTabSz="914400" rtl="0" eaLnBrk="1" latinLnBrk="0" hangingPunct="1">
        <a:lnSpc>
          <a:spcPct val="90000"/>
        </a:lnSpc>
        <a:spcBef>
          <a:spcPts val="200"/>
        </a:spcBef>
        <a:spcAft>
          <a:spcPts val="400"/>
        </a:spcAft>
        <a:buClr>
          <a:schemeClr val="accent2"/>
        </a:buClr>
        <a:buFont typeface="Wingdings" pitchFamily="2" charset="2"/>
        <a:buChar char="v"/>
        <a:tabLst/>
        <a:defRPr sz="1900" kern="1200">
          <a:solidFill>
            <a:schemeClr val="tx1"/>
          </a:solidFill>
          <a:latin typeface="+mn-lt"/>
          <a:ea typeface="+mn-ea"/>
          <a:cs typeface="+mn-cs"/>
        </a:defRPr>
      </a:lvl4pPr>
      <a:lvl5pPr marL="919163" indent="-279400" algn="l" defTabSz="914400" rtl="0" eaLnBrk="1" latinLnBrk="0" hangingPunct="1">
        <a:lnSpc>
          <a:spcPct val="90000"/>
        </a:lnSpc>
        <a:spcBef>
          <a:spcPts val="200"/>
        </a:spcBef>
        <a:spcAft>
          <a:spcPts val="400"/>
        </a:spcAft>
        <a:buClr>
          <a:schemeClr val="accent2"/>
        </a:buClr>
        <a:buFont typeface="Wingdings" pitchFamily="2" charset="2"/>
        <a:buChar char="v"/>
        <a:tabLst/>
        <a:defRPr sz="16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8F6867-40D5-2542-8A64-606E3A00E35F}" type="datetimeFigureOut">
              <a:rPr lang="en-US" smtClean="0"/>
              <a:t>4/22/19</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D23D7E9-1D39-EB42-8CE7-D55F22FA0D4B}"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076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600" kern="1200">
          <a:solidFill>
            <a:schemeClr val="tx1"/>
          </a:solidFill>
          <a:latin typeface="+mn-lt"/>
          <a:ea typeface="+mn-ea"/>
          <a:cs typeface="+mn-cs"/>
        </a:defRPr>
      </a:lvl1pPr>
      <a:lvl2pPr marL="466725" indent="-338138" algn="l" defTabSz="914400" rtl="0" eaLnBrk="1" latinLnBrk="0" hangingPunct="1">
        <a:lnSpc>
          <a:spcPct val="90000"/>
        </a:lnSpc>
        <a:spcBef>
          <a:spcPts val="200"/>
        </a:spcBef>
        <a:spcAft>
          <a:spcPts val="400"/>
        </a:spcAft>
        <a:buClr>
          <a:schemeClr val="accent2"/>
        </a:buClr>
        <a:buFont typeface="Wingdings" pitchFamily="2" charset="2"/>
        <a:buChar char="v"/>
        <a:tabLst/>
        <a:defRPr sz="2400" kern="1200">
          <a:solidFill>
            <a:schemeClr val="tx1"/>
          </a:solidFill>
          <a:latin typeface="+mn-lt"/>
          <a:ea typeface="+mn-ea"/>
          <a:cs typeface="+mn-cs"/>
        </a:defRPr>
      </a:lvl2pPr>
      <a:lvl3pPr marL="641350" indent="-330200" algn="l" defTabSz="914400" rtl="0" eaLnBrk="1" latinLnBrk="0" hangingPunct="1">
        <a:lnSpc>
          <a:spcPct val="90000"/>
        </a:lnSpc>
        <a:spcBef>
          <a:spcPts val="200"/>
        </a:spcBef>
        <a:spcAft>
          <a:spcPts val="400"/>
        </a:spcAft>
        <a:buClr>
          <a:schemeClr val="accent2"/>
        </a:buClr>
        <a:buFont typeface="Wingdings" pitchFamily="2" charset="2"/>
        <a:buChar char="v"/>
        <a:tabLst/>
        <a:defRPr sz="2100" kern="1200">
          <a:solidFill>
            <a:schemeClr val="tx1"/>
          </a:solidFill>
          <a:latin typeface="+mn-lt"/>
          <a:ea typeface="+mn-ea"/>
          <a:cs typeface="+mn-cs"/>
        </a:defRPr>
      </a:lvl3pPr>
      <a:lvl4pPr marL="801688" indent="-344488" algn="l" defTabSz="914400" rtl="0" eaLnBrk="1" latinLnBrk="0" hangingPunct="1">
        <a:lnSpc>
          <a:spcPct val="90000"/>
        </a:lnSpc>
        <a:spcBef>
          <a:spcPts val="200"/>
        </a:spcBef>
        <a:spcAft>
          <a:spcPts val="400"/>
        </a:spcAft>
        <a:buClr>
          <a:schemeClr val="accent2"/>
        </a:buClr>
        <a:buFont typeface="Wingdings" pitchFamily="2" charset="2"/>
        <a:buChar char="v"/>
        <a:tabLst/>
        <a:defRPr sz="1900" kern="1200">
          <a:solidFill>
            <a:schemeClr val="tx1"/>
          </a:solidFill>
          <a:latin typeface="+mn-lt"/>
          <a:ea typeface="+mn-ea"/>
          <a:cs typeface="+mn-cs"/>
        </a:defRPr>
      </a:lvl4pPr>
      <a:lvl5pPr marL="919163" indent="-279400" algn="l" defTabSz="914400" rtl="0" eaLnBrk="1" latinLnBrk="0" hangingPunct="1">
        <a:lnSpc>
          <a:spcPct val="90000"/>
        </a:lnSpc>
        <a:spcBef>
          <a:spcPts val="200"/>
        </a:spcBef>
        <a:spcAft>
          <a:spcPts val="400"/>
        </a:spcAft>
        <a:buClr>
          <a:schemeClr val="accent2"/>
        </a:buClr>
        <a:buFont typeface="Wingdings" pitchFamily="2" charset="2"/>
        <a:buChar char="v"/>
        <a:tabLst/>
        <a:defRPr sz="16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hrs.isr.umich.edu/documentation/survey-design#25" TargetMode="External"/><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hrs.isr.umich.edu/documentation/survey-design#25" TargetMode="External"/><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amazon.com/Applied-Analysis-Statistics-Behavioral-Sciences/dp/1498761607/ref=sr_1_1?keywords=heeringa&amp;qid=1555964708&amp;s=books&amp;sr=1-1" TargetMode="External"/><Relationship Id="rId3" Type="http://schemas.openxmlformats.org/officeDocument/2006/relationships/slideLayout" Target="../slideLayouts/slideLayout19.xml"/><Relationship Id="rId7" Type="http://schemas.openxmlformats.org/officeDocument/2006/relationships/image" Target="../media/image11.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amazon.com/Survey-Methodology-Robert-M-Groves/dp/0470465468" TargetMode="External"/><Relationship Id="rId5" Type="http://schemas.openxmlformats.org/officeDocument/2006/relationships/image" Target="../media/image10.jp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hyperlink" Target="mailto:kwalsema@sc.edu"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tattrek.com/Help/Glossary.aspx?Target=Probability_sampling"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tickmenfanon.wikia.com/wiki/Stickman" TargetMode="External"/><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cssd.ucr.edu/schoolsbydesign.htm" TargetMode="External"/><Relationship Id="rId5" Type="http://schemas.openxmlformats.org/officeDocument/2006/relationships/image" Target="../media/image6.gif"/><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38E5-5478-D043-A434-292A49F2600F}"/>
              </a:ext>
            </a:extLst>
          </p:cNvPr>
          <p:cNvSpPr>
            <a:spLocks noGrp="1"/>
          </p:cNvSpPr>
          <p:nvPr>
            <p:ph type="ctrTitle"/>
          </p:nvPr>
        </p:nvSpPr>
        <p:spPr>
          <a:xfrm>
            <a:off x="132735" y="4616244"/>
            <a:ext cx="8096865" cy="2241755"/>
          </a:xfrm>
        </p:spPr>
        <p:txBody>
          <a:bodyPr>
            <a:noAutofit/>
          </a:bodyPr>
          <a:lstStyle/>
          <a:p>
            <a:r>
              <a:rPr lang="en-US" sz="3000" dirty="0"/>
              <a:t>Population-based studies</a:t>
            </a:r>
          </a:p>
        </p:txBody>
      </p:sp>
      <p:sp>
        <p:nvSpPr>
          <p:cNvPr id="3" name="Subtitle 2">
            <a:extLst>
              <a:ext uri="{FF2B5EF4-FFF2-40B4-BE49-F238E27FC236}">
                <a16:creationId xmlns:a16="http://schemas.microsoft.com/office/drawing/2014/main" id="{5C40F56F-2C84-2E44-9642-9A0FB92011FA}"/>
              </a:ext>
            </a:extLst>
          </p:cNvPr>
          <p:cNvSpPr>
            <a:spLocks noGrp="1"/>
          </p:cNvSpPr>
          <p:nvPr>
            <p:ph type="subTitle" idx="1"/>
          </p:nvPr>
        </p:nvSpPr>
        <p:spPr>
          <a:xfrm>
            <a:off x="8610599" y="4616244"/>
            <a:ext cx="3581401" cy="2241755"/>
          </a:xfrm>
        </p:spPr>
        <p:txBody>
          <a:bodyPr>
            <a:normAutofit/>
          </a:bodyPr>
          <a:lstStyle/>
          <a:p>
            <a:r>
              <a:rPr lang="en-US" dirty="0"/>
              <a:t>Katrina M. </a:t>
            </a:r>
            <a:r>
              <a:rPr lang="en-US" dirty="0" err="1"/>
              <a:t>Walsemann</a:t>
            </a:r>
            <a:endParaRPr lang="en-US" dirty="0"/>
          </a:p>
          <a:p>
            <a:r>
              <a:rPr lang="en-US" i="1" dirty="0"/>
              <a:t>Co-Lead, Analysis Core</a:t>
            </a:r>
          </a:p>
          <a:p>
            <a:r>
              <a:rPr lang="en-US" i="1" dirty="0"/>
              <a:t>CCADMR</a:t>
            </a:r>
          </a:p>
          <a:p>
            <a:r>
              <a:rPr lang="en-US" i="1" dirty="0"/>
              <a:t>University of South Carolina</a:t>
            </a:r>
          </a:p>
          <a:p>
            <a:endParaRPr lang="en-US" i="1" dirty="0"/>
          </a:p>
        </p:txBody>
      </p:sp>
      <p:pic>
        <p:nvPicPr>
          <p:cNvPr id="5" name="Audio 4">
            <a:hlinkClick r:id="" action="ppaction://media"/>
            <a:extLst>
              <a:ext uri="{FF2B5EF4-FFF2-40B4-BE49-F238E27FC236}">
                <a16:creationId xmlns:a16="http://schemas.microsoft.com/office/drawing/2014/main" id="{63104A61-9A0F-A44C-B29C-5BC8CC9F4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31478335"/>
      </p:ext>
    </p:extLst>
  </p:cSld>
  <p:clrMapOvr>
    <a:masterClrMapping/>
  </p:clrMapOvr>
  <mc:AlternateContent xmlns:mc="http://schemas.openxmlformats.org/markup-compatibility/2006">
    <mc:Choice xmlns:p14="http://schemas.microsoft.com/office/powerpoint/2010/main" Requires="p14">
      <p:transition spd="slow" p14:dur="2000" advTm="65301"/>
    </mc:Choice>
    <mc:Fallback>
      <p:transition spd="slow" advTm="6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dirty="0">
                <a:latin typeface="Century Gothic"/>
                <a:cs typeface="Century Gothic"/>
              </a:rPr>
              <a:t>Multi-stage Sampling</a:t>
            </a:r>
          </a:p>
        </p:txBody>
      </p:sp>
      <p:sp>
        <p:nvSpPr>
          <p:cNvPr id="254979" name="Rectangle 3"/>
          <p:cNvSpPr>
            <a:spLocks noGrp="1" noChangeArrowheads="1"/>
          </p:cNvSpPr>
          <p:nvPr>
            <p:ph idx="1"/>
          </p:nvPr>
        </p:nvSpPr>
        <p:spPr>
          <a:xfrm>
            <a:off x="609599" y="2209801"/>
            <a:ext cx="11182664" cy="3916363"/>
          </a:xfrm>
        </p:spPr>
        <p:txBody>
          <a:bodyPr/>
          <a:lstStyle/>
          <a:p>
            <a:pPr eaLnBrk="1" hangingPunct="1">
              <a:lnSpc>
                <a:spcPct val="150000"/>
              </a:lnSpc>
              <a:defRPr/>
            </a:pPr>
            <a:r>
              <a:rPr lang="en-US" dirty="0">
                <a:latin typeface="Century Gothic"/>
                <a:cs typeface="Century Gothic"/>
              </a:rPr>
              <a:t>A selected sample of elements is drawn using probability methods from each selected cluster </a:t>
            </a:r>
          </a:p>
          <a:p>
            <a:pPr eaLnBrk="1" hangingPunct="1">
              <a:lnSpc>
                <a:spcPct val="150000"/>
              </a:lnSpc>
              <a:defRPr/>
            </a:pPr>
            <a:r>
              <a:rPr lang="en-US" dirty="0">
                <a:latin typeface="Century Gothic"/>
                <a:cs typeface="Century Gothic"/>
              </a:rPr>
              <a:t>First stage referred to as Primary Sampling Unit</a:t>
            </a:r>
          </a:p>
          <a:p>
            <a:pPr lvl="1" eaLnBrk="1" hangingPunct="1">
              <a:lnSpc>
                <a:spcPct val="150000"/>
              </a:lnSpc>
              <a:defRPr/>
            </a:pPr>
            <a:r>
              <a:rPr lang="en-US" dirty="0">
                <a:latin typeface="Century Gothic"/>
                <a:cs typeface="Century Gothic"/>
              </a:rPr>
              <a:t>Census Blocks (PSU)</a:t>
            </a:r>
          </a:p>
          <a:p>
            <a:pPr lvl="1" eaLnBrk="1" hangingPunct="1">
              <a:lnSpc>
                <a:spcPct val="150000"/>
              </a:lnSpc>
              <a:defRPr/>
            </a:pPr>
            <a:r>
              <a:rPr lang="en-US" dirty="0">
                <a:latin typeface="Century Gothic"/>
                <a:cs typeface="Century Gothic"/>
              </a:rPr>
              <a:t>Households</a:t>
            </a:r>
          </a:p>
          <a:p>
            <a:pPr lvl="1" eaLnBrk="1" hangingPunct="1">
              <a:lnSpc>
                <a:spcPct val="150000"/>
              </a:lnSpc>
              <a:defRPr/>
            </a:pPr>
            <a:r>
              <a:rPr lang="en-US" dirty="0">
                <a:latin typeface="Century Gothic"/>
                <a:cs typeface="Century Gothic"/>
              </a:rPr>
              <a:t>Respondent</a:t>
            </a:r>
          </a:p>
        </p:txBody>
      </p:sp>
      <p:pic>
        <p:nvPicPr>
          <p:cNvPr id="2" name="Audio 1">
            <a:hlinkClick r:id="" action="ppaction://media"/>
            <a:extLst>
              <a:ext uri="{FF2B5EF4-FFF2-40B4-BE49-F238E27FC236}">
                <a16:creationId xmlns:a16="http://schemas.microsoft.com/office/drawing/2014/main" id="{5798C25C-8036-9944-AA51-9118664AD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9247977"/>
      </p:ext>
    </p:extLst>
  </p:cSld>
  <p:clrMapOvr>
    <a:masterClrMapping/>
  </p:clrMapOvr>
  <mc:AlternateContent xmlns:mc="http://schemas.openxmlformats.org/markup-compatibility/2006">
    <mc:Choice xmlns:p14="http://schemas.microsoft.com/office/powerpoint/2010/main" Requires="p14">
      <p:transition spd="slow" p14:dur="2000" advTm="32643"/>
    </mc:Choice>
    <mc:Fallback>
      <p:transition spd="slow" advTm="3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564898" cy="1499616"/>
          </a:xfrm>
        </p:spPr>
        <p:txBody>
          <a:bodyPr/>
          <a:lstStyle/>
          <a:p>
            <a:r>
              <a:rPr lang="en-US" dirty="0"/>
              <a:t>Multi-stage Stratified Sample</a:t>
            </a:r>
          </a:p>
        </p:txBody>
      </p:sp>
      <p:sp>
        <p:nvSpPr>
          <p:cNvPr id="3" name="Content Placeholder 2"/>
          <p:cNvSpPr>
            <a:spLocks noGrp="1"/>
          </p:cNvSpPr>
          <p:nvPr>
            <p:ph idx="1"/>
          </p:nvPr>
        </p:nvSpPr>
        <p:spPr>
          <a:xfrm>
            <a:off x="609599" y="2209801"/>
            <a:ext cx="11122703" cy="4425844"/>
          </a:xfrm>
        </p:spPr>
        <p:txBody>
          <a:bodyPr>
            <a:normAutofit lnSpcReduction="10000"/>
          </a:bodyPr>
          <a:lstStyle/>
          <a:p>
            <a:r>
              <a:rPr lang="en-US" sz="2200" dirty="0"/>
              <a:t>Primary Sampling Unit: Counties</a:t>
            </a:r>
          </a:p>
          <a:p>
            <a:r>
              <a:rPr lang="en-US" sz="2200" dirty="0"/>
              <a:t>Strata: Race/ethnicity</a:t>
            </a:r>
          </a:p>
          <a:p>
            <a:endParaRPr lang="en-US" dirty="0"/>
          </a:p>
          <a:p>
            <a:r>
              <a:rPr lang="en-US" sz="2200" dirty="0"/>
              <a:t>PSUs are stratified by race/ethnicity</a:t>
            </a:r>
          </a:p>
          <a:p>
            <a:r>
              <a:rPr lang="en-US" sz="2200" dirty="0"/>
              <a:t>PSUs selected disproportionate to size</a:t>
            </a:r>
          </a:p>
          <a:p>
            <a:pPr lvl="1"/>
            <a:r>
              <a:rPr lang="en-US" dirty="0"/>
              <a:t>Oversample counties with Asians &gt;20%</a:t>
            </a:r>
          </a:p>
          <a:p>
            <a:pPr lvl="1"/>
            <a:r>
              <a:rPr lang="en-US" dirty="0"/>
              <a:t>Oversample counties with Latinos &gt;20%</a:t>
            </a:r>
          </a:p>
          <a:p>
            <a:r>
              <a:rPr lang="en-US" sz="2200" dirty="0"/>
              <a:t>2</a:t>
            </a:r>
            <a:r>
              <a:rPr lang="en-US" sz="2200" baseline="30000" dirty="0"/>
              <a:t>nd</a:t>
            </a:r>
            <a:r>
              <a:rPr lang="en-US" sz="2200" dirty="0"/>
              <a:t> stage: Census Blocks</a:t>
            </a:r>
          </a:p>
          <a:p>
            <a:r>
              <a:rPr lang="en-US" sz="2200" dirty="0"/>
              <a:t>3</a:t>
            </a:r>
            <a:r>
              <a:rPr lang="en-US" sz="2200" baseline="30000" dirty="0"/>
              <a:t>rd</a:t>
            </a:r>
            <a:r>
              <a:rPr lang="en-US" sz="2200" dirty="0"/>
              <a:t> stage: Households</a:t>
            </a:r>
          </a:p>
          <a:p>
            <a:r>
              <a:rPr lang="en-US" sz="2200" dirty="0"/>
              <a:t>4</a:t>
            </a:r>
            <a:r>
              <a:rPr lang="en-US" sz="2200" baseline="30000" dirty="0"/>
              <a:t>th</a:t>
            </a:r>
            <a:r>
              <a:rPr lang="en-US" sz="2200" dirty="0"/>
              <a:t> stage: Residents in HH</a:t>
            </a:r>
          </a:p>
        </p:txBody>
      </p:sp>
      <p:pic>
        <p:nvPicPr>
          <p:cNvPr id="4" name="Audio 3">
            <a:hlinkClick r:id="" action="ppaction://media"/>
            <a:extLst>
              <a:ext uri="{FF2B5EF4-FFF2-40B4-BE49-F238E27FC236}">
                <a16:creationId xmlns:a16="http://schemas.microsoft.com/office/drawing/2014/main" id="{5CC093F6-0AC2-E341-AE8D-3DB95E3038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51183076"/>
      </p:ext>
    </p:extLst>
  </p:cSld>
  <p:clrMapOvr>
    <a:masterClrMapping/>
  </p:clrMapOvr>
  <mc:AlternateContent xmlns:mc="http://schemas.openxmlformats.org/markup-compatibility/2006">
    <mc:Choice xmlns:p14="http://schemas.microsoft.com/office/powerpoint/2010/main" Requires="p14">
      <p:transition spd="slow" p14:dur="2000" advTm="67738"/>
    </mc:Choice>
    <mc:Fallback>
      <p:transition spd="slow" advTm="6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Weights adjust for sampling design effects</a:t>
            </a:r>
          </a:p>
        </p:txBody>
      </p:sp>
      <p:sp>
        <p:nvSpPr>
          <p:cNvPr id="3" name="Content Placeholder 2"/>
          <p:cNvSpPr>
            <a:spLocks noGrp="1"/>
          </p:cNvSpPr>
          <p:nvPr>
            <p:ph idx="1"/>
          </p:nvPr>
        </p:nvSpPr>
        <p:spPr>
          <a:xfrm>
            <a:off x="609599" y="2209801"/>
            <a:ext cx="11162677" cy="4385871"/>
          </a:xfrm>
        </p:spPr>
        <p:txBody>
          <a:bodyPr>
            <a:normAutofit fontScale="92500" lnSpcReduction="10000"/>
          </a:bodyPr>
          <a:lstStyle/>
          <a:p>
            <a:r>
              <a:rPr lang="en-US" dirty="0"/>
              <a:t>Elements</a:t>
            </a:r>
          </a:p>
          <a:p>
            <a:pPr lvl="1"/>
            <a:r>
              <a:rPr lang="en-US" dirty="0"/>
              <a:t>May have different chances of selection </a:t>
            </a:r>
          </a:p>
          <a:p>
            <a:pPr lvl="1"/>
            <a:r>
              <a:rPr lang="en-US" dirty="0"/>
              <a:t>Sampling weights adjust for different chances of selection</a:t>
            </a:r>
          </a:p>
          <a:p>
            <a:pPr lvl="1"/>
            <a:r>
              <a:rPr lang="en-US" dirty="0"/>
              <a:t>In Stata, these are called probability weights (PW)</a:t>
            </a:r>
          </a:p>
          <a:p>
            <a:r>
              <a:rPr lang="en-US" dirty="0"/>
              <a:t>Strata</a:t>
            </a:r>
          </a:p>
          <a:p>
            <a:pPr lvl="1"/>
            <a:r>
              <a:rPr lang="en-US" dirty="0"/>
              <a:t>Can increase precision on variables related to strata</a:t>
            </a:r>
          </a:p>
          <a:p>
            <a:pPr lvl="1"/>
            <a:r>
              <a:rPr lang="en-US" dirty="0"/>
              <a:t>In </a:t>
            </a:r>
            <a:r>
              <a:rPr lang="en-US" dirty="0" err="1"/>
              <a:t>Stata</a:t>
            </a:r>
            <a:r>
              <a:rPr lang="en-US" dirty="0"/>
              <a:t>, use </a:t>
            </a:r>
            <a:r>
              <a:rPr lang="en-US" dirty="0" err="1"/>
              <a:t>svy</a:t>
            </a:r>
            <a:r>
              <a:rPr lang="en-US" dirty="0"/>
              <a:t> commands to specify strata</a:t>
            </a:r>
          </a:p>
          <a:p>
            <a:r>
              <a:rPr lang="en-US" dirty="0"/>
              <a:t>Primary Sampling Unit</a:t>
            </a:r>
          </a:p>
          <a:p>
            <a:pPr lvl="1"/>
            <a:r>
              <a:rPr lang="en-US" dirty="0"/>
              <a:t>Use of cluster samples are associated with greater sampling error</a:t>
            </a:r>
          </a:p>
          <a:p>
            <a:pPr lvl="1"/>
            <a:r>
              <a:rPr lang="en-US" dirty="0"/>
              <a:t>If ignore, assume that error is based on SRS (underestimate error)</a:t>
            </a:r>
          </a:p>
          <a:p>
            <a:pPr lvl="1"/>
            <a:r>
              <a:rPr lang="en-US" dirty="0"/>
              <a:t>In </a:t>
            </a:r>
            <a:r>
              <a:rPr lang="en-US" dirty="0" err="1"/>
              <a:t>Stata</a:t>
            </a:r>
            <a:r>
              <a:rPr lang="en-US" dirty="0"/>
              <a:t>, use </a:t>
            </a:r>
            <a:r>
              <a:rPr lang="en-US" dirty="0" err="1"/>
              <a:t>svy</a:t>
            </a:r>
            <a:r>
              <a:rPr lang="en-US" dirty="0"/>
              <a:t> commands to specify PSU</a:t>
            </a:r>
          </a:p>
          <a:p>
            <a:pPr lvl="1"/>
            <a:endParaRPr lang="en-US" dirty="0"/>
          </a:p>
        </p:txBody>
      </p:sp>
      <p:pic>
        <p:nvPicPr>
          <p:cNvPr id="4" name="Audio 3">
            <a:hlinkClick r:id="" action="ppaction://media"/>
            <a:extLst>
              <a:ext uri="{FF2B5EF4-FFF2-40B4-BE49-F238E27FC236}">
                <a16:creationId xmlns:a16="http://schemas.microsoft.com/office/drawing/2014/main" id="{DB25EEFD-E885-C748-847E-C7346186C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3875461"/>
      </p:ext>
    </p:extLst>
  </p:cSld>
  <p:clrMapOvr>
    <a:masterClrMapping/>
  </p:clrMapOvr>
  <mc:AlternateContent xmlns:mc="http://schemas.openxmlformats.org/markup-compatibility/2006">
    <mc:Choice xmlns:p14="http://schemas.microsoft.com/office/powerpoint/2010/main" Requires="p14">
      <p:transition spd="slow" p14:dur="2000" advTm="73146"/>
    </mc:Choice>
    <mc:Fallback>
      <p:transition spd="slow" advTm="7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t>When using population-based studies, always</a:t>
            </a:r>
          </a:p>
        </p:txBody>
      </p:sp>
      <p:sp>
        <p:nvSpPr>
          <p:cNvPr id="3" name="Content Placeholder 2"/>
          <p:cNvSpPr>
            <a:spLocks noGrp="1"/>
          </p:cNvSpPr>
          <p:nvPr>
            <p:ph idx="1"/>
          </p:nvPr>
        </p:nvSpPr>
        <p:spPr>
          <a:xfrm>
            <a:off x="609600" y="2209801"/>
            <a:ext cx="11142689" cy="4385871"/>
          </a:xfrm>
        </p:spPr>
        <p:txBody>
          <a:bodyPr/>
          <a:lstStyle/>
          <a:p>
            <a:r>
              <a:rPr lang="en-US" dirty="0"/>
              <a:t>Review documentation about sampling</a:t>
            </a:r>
          </a:p>
          <a:p>
            <a:pPr lvl="1"/>
            <a:endParaRPr lang="en-US" dirty="0"/>
          </a:p>
          <a:p>
            <a:pPr lvl="1"/>
            <a:r>
              <a:rPr lang="en-US" dirty="0"/>
              <a:t>Typically, look for the variable name for:</a:t>
            </a:r>
          </a:p>
          <a:p>
            <a:pPr lvl="2"/>
            <a:endParaRPr lang="en-US" sz="2400" dirty="0"/>
          </a:p>
          <a:p>
            <a:pPr lvl="2"/>
            <a:r>
              <a:rPr lang="en-US" sz="2400" dirty="0"/>
              <a:t>Probability weight (sometimes called sampling weight)</a:t>
            </a:r>
          </a:p>
          <a:p>
            <a:pPr lvl="2"/>
            <a:endParaRPr lang="en-US" sz="2400" dirty="0"/>
          </a:p>
          <a:p>
            <a:pPr lvl="2"/>
            <a:r>
              <a:rPr lang="en-US" sz="2400" dirty="0"/>
              <a:t>Strata</a:t>
            </a:r>
          </a:p>
          <a:p>
            <a:pPr lvl="2"/>
            <a:endParaRPr lang="en-US" sz="2400" dirty="0"/>
          </a:p>
          <a:p>
            <a:pPr lvl="2"/>
            <a:r>
              <a:rPr lang="en-US" sz="2400" dirty="0"/>
              <a:t>PSU</a:t>
            </a:r>
          </a:p>
        </p:txBody>
      </p:sp>
      <p:pic>
        <p:nvPicPr>
          <p:cNvPr id="4" name="Audio 3">
            <a:hlinkClick r:id="" action="ppaction://media"/>
            <a:extLst>
              <a:ext uri="{FF2B5EF4-FFF2-40B4-BE49-F238E27FC236}">
                <a16:creationId xmlns:a16="http://schemas.microsoft.com/office/drawing/2014/main" id="{E523FC5F-6A34-8444-BF42-ECF10B83B7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3118840"/>
      </p:ext>
    </p:extLst>
  </p:cSld>
  <p:clrMapOvr>
    <a:masterClrMapping/>
  </p:clrMapOvr>
  <mc:AlternateContent xmlns:mc="http://schemas.openxmlformats.org/markup-compatibility/2006">
    <mc:Choice xmlns:p14="http://schemas.microsoft.com/office/powerpoint/2010/main" Requires="p14">
      <p:transition spd="slow" p14:dur="2000" advTm="29404"/>
    </mc:Choice>
    <mc:Fallback>
      <p:transition spd="slow" advTm="2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7E5C55-1CA7-FA41-B788-99EFABB36C85}"/>
              </a:ext>
            </a:extLst>
          </p:cNvPr>
          <p:cNvPicPr>
            <a:picLocks noGrp="1" noChangeAspect="1"/>
          </p:cNvPicPr>
          <p:nvPr>
            <p:ph idx="4294967295"/>
          </p:nvPr>
        </p:nvPicPr>
        <p:blipFill rotWithShape="1">
          <a:blip r:embed="rId5"/>
          <a:srcRect r="2390"/>
          <a:stretch/>
        </p:blipFill>
        <p:spPr>
          <a:xfrm>
            <a:off x="0" y="1357313"/>
            <a:ext cx="12192000" cy="4143375"/>
          </a:xfrm>
        </p:spPr>
      </p:pic>
      <p:sp>
        <p:nvSpPr>
          <p:cNvPr id="6" name="Rectangle 5">
            <a:extLst>
              <a:ext uri="{FF2B5EF4-FFF2-40B4-BE49-F238E27FC236}">
                <a16:creationId xmlns:a16="http://schemas.microsoft.com/office/drawing/2014/main" id="{D21209C2-140A-7B4D-9A1D-5B5DA66209BC}"/>
              </a:ext>
            </a:extLst>
          </p:cNvPr>
          <p:cNvSpPr/>
          <p:nvPr/>
        </p:nvSpPr>
        <p:spPr>
          <a:xfrm>
            <a:off x="483704" y="6326114"/>
            <a:ext cx="10648122" cy="369332"/>
          </a:xfrm>
          <a:prstGeom prst="rect">
            <a:avLst/>
          </a:prstGeom>
        </p:spPr>
        <p:txBody>
          <a:bodyPr wrap="square">
            <a:spAutoFit/>
          </a:bodyPr>
          <a:lstStyle/>
          <a:p>
            <a:r>
              <a:rPr lang="en-US" dirty="0">
                <a:hlinkClick r:id="rId6"/>
              </a:rPr>
              <a:t>https://hrs.isr.umich.edu/documentation/survey-design#25</a:t>
            </a:r>
            <a:endParaRPr lang="en-US" dirty="0"/>
          </a:p>
        </p:txBody>
      </p:sp>
      <p:pic>
        <p:nvPicPr>
          <p:cNvPr id="7" name="Audio 6">
            <a:hlinkClick r:id="" action="ppaction://media"/>
            <a:extLst>
              <a:ext uri="{FF2B5EF4-FFF2-40B4-BE49-F238E27FC236}">
                <a16:creationId xmlns:a16="http://schemas.microsoft.com/office/drawing/2014/main" id="{F9F64169-9CAA-1D4F-A47E-435FF42D0B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2079001"/>
      </p:ext>
    </p:extLst>
  </p:cSld>
  <p:clrMapOvr>
    <a:masterClrMapping/>
  </p:clrMapOvr>
  <mc:AlternateContent xmlns:mc="http://schemas.openxmlformats.org/markup-compatibility/2006">
    <mc:Choice xmlns:p14="http://schemas.microsoft.com/office/powerpoint/2010/main" Requires="p14">
      <p:transition spd="slow" p14:dur="2000" advTm="17510"/>
    </mc:Choice>
    <mc:Fallback>
      <p:transition spd="slow" advTm="1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ECFE63-826F-5A4A-AF5A-66E61000A5F6}"/>
              </a:ext>
            </a:extLst>
          </p:cNvPr>
          <p:cNvPicPr>
            <a:picLocks noGrp="1" noChangeAspect="1"/>
          </p:cNvPicPr>
          <p:nvPr>
            <p:ph idx="4294967295"/>
          </p:nvPr>
        </p:nvPicPr>
        <p:blipFill>
          <a:blip r:embed="rId5"/>
          <a:stretch>
            <a:fillRect/>
          </a:stretch>
        </p:blipFill>
        <p:spPr>
          <a:xfrm>
            <a:off x="1113182" y="642383"/>
            <a:ext cx="10510332" cy="5852160"/>
          </a:xfrm>
        </p:spPr>
      </p:pic>
      <p:sp>
        <p:nvSpPr>
          <p:cNvPr id="6" name="Rectangle 5">
            <a:extLst>
              <a:ext uri="{FF2B5EF4-FFF2-40B4-BE49-F238E27FC236}">
                <a16:creationId xmlns:a16="http://schemas.microsoft.com/office/drawing/2014/main" id="{6E628542-F73D-B745-84DA-BBCFF12C507F}"/>
              </a:ext>
            </a:extLst>
          </p:cNvPr>
          <p:cNvSpPr/>
          <p:nvPr/>
        </p:nvSpPr>
        <p:spPr>
          <a:xfrm>
            <a:off x="1318592" y="6488668"/>
            <a:ext cx="7825408" cy="369332"/>
          </a:xfrm>
          <a:prstGeom prst="rect">
            <a:avLst/>
          </a:prstGeom>
        </p:spPr>
        <p:txBody>
          <a:bodyPr wrap="square">
            <a:spAutoFit/>
          </a:bodyPr>
          <a:lstStyle/>
          <a:p>
            <a:r>
              <a:rPr lang="en-US" dirty="0">
                <a:hlinkClick r:id="rId6"/>
              </a:rPr>
              <a:t>https://hrs.isr.umich.edu/documentation/survey-design#25</a:t>
            </a:r>
            <a:endParaRPr lang="en-US" dirty="0"/>
          </a:p>
        </p:txBody>
      </p:sp>
      <p:pic>
        <p:nvPicPr>
          <p:cNvPr id="7" name="Audio 6">
            <a:hlinkClick r:id="" action="ppaction://media"/>
            <a:extLst>
              <a:ext uri="{FF2B5EF4-FFF2-40B4-BE49-F238E27FC236}">
                <a16:creationId xmlns:a16="http://schemas.microsoft.com/office/drawing/2014/main" id="{ED430625-D2BE-D64D-88A4-FBF9A86E5F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77953476"/>
      </p:ext>
    </p:extLst>
  </p:cSld>
  <p:clrMapOvr>
    <a:masterClrMapping/>
  </p:clrMapOvr>
  <mc:AlternateContent xmlns:mc="http://schemas.openxmlformats.org/markup-compatibility/2006">
    <mc:Choice xmlns:p14="http://schemas.microsoft.com/office/powerpoint/2010/main" Requires="p14">
      <p:transition spd="slow" p14:dur="2000" advTm="25320"/>
    </mc:Choice>
    <mc:Fallback>
      <p:transition spd="slow" advTm="2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02C90-F1CA-F544-8FF5-48930134CF4B}"/>
              </a:ext>
            </a:extLst>
          </p:cNvPr>
          <p:cNvPicPr>
            <a:picLocks noChangeAspect="1"/>
          </p:cNvPicPr>
          <p:nvPr/>
        </p:nvPicPr>
        <p:blipFill>
          <a:blip r:embed="rId5"/>
          <a:stretch>
            <a:fillRect/>
          </a:stretch>
        </p:blipFill>
        <p:spPr>
          <a:xfrm>
            <a:off x="913775" y="932688"/>
            <a:ext cx="3488821" cy="4992624"/>
          </a:xfrm>
          <a:prstGeom prst="rect">
            <a:avLst/>
          </a:prstGeom>
        </p:spPr>
      </p:pic>
      <p:sp>
        <p:nvSpPr>
          <p:cNvPr id="4" name="Rectangle 3">
            <a:extLst>
              <a:ext uri="{FF2B5EF4-FFF2-40B4-BE49-F238E27FC236}">
                <a16:creationId xmlns:a16="http://schemas.microsoft.com/office/drawing/2014/main" id="{3ADE30AE-BB13-BC47-A7EF-A7492A3BB33B}"/>
              </a:ext>
            </a:extLst>
          </p:cNvPr>
          <p:cNvSpPr/>
          <p:nvPr/>
        </p:nvSpPr>
        <p:spPr>
          <a:xfrm>
            <a:off x="169889" y="6196600"/>
            <a:ext cx="6096000" cy="523220"/>
          </a:xfrm>
          <a:prstGeom prst="rect">
            <a:avLst/>
          </a:prstGeom>
        </p:spPr>
        <p:txBody>
          <a:bodyPr>
            <a:spAutoFit/>
          </a:bodyPr>
          <a:lstStyle/>
          <a:p>
            <a:r>
              <a:rPr lang="en-US" sz="1400" dirty="0">
                <a:hlinkClick r:id="rId6"/>
              </a:rPr>
              <a:t>https://www.amazon.com/Survey-Methodology-Robert-M-Groves/dp/0470465468</a:t>
            </a:r>
            <a:endParaRPr lang="en-US" sz="1400" dirty="0"/>
          </a:p>
        </p:txBody>
      </p:sp>
      <p:pic>
        <p:nvPicPr>
          <p:cNvPr id="6" name="Picture 5">
            <a:extLst>
              <a:ext uri="{FF2B5EF4-FFF2-40B4-BE49-F238E27FC236}">
                <a16:creationId xmlns:a16="http://schemas.microsoft.com/office/drawing/2014/main" id="{D9D8F232-1FC0-3246-BBF1-96954FF80DBB}"/>
              </a:ext>
            </a:extLst>
          </p:cNvPr>
          <p:cNvPicPr>
            <a:picLocks noChangeAspect="1"/>
          </p:cNvPicPr>
          <p:nvPr/>
        </p:nvPicPr>
        <p:blipFill>
          <a:blip r:embed="rId7"/>
          <a:stretch>
            <a:fillRect/>
          </a:stretch>
        </p:blipFill>
        <p:spPr>
          <a:xfrm>
            <a:off x="7969860" y="932688"/>
            <a:ext cx="3308365" cy="4992624"/>
          </a:xfrm>
          <a:prstGeom prst="rect">
            <a:avLst/>
          </a:prstGeom>
        </p:spPr>
      </p:pic>
      <p:sp>
        <p:nvSpPr>
          <p:cNvPr id="7" name="Rectangle 6">
            <a:extLst>
              <a:ext uri="{FF2B5EF4-FFF2-40B4-BE49-F238E27FC236}">
                <a16:creationId xmlns:a16="http://schemas.microsoft.com/office/drawing/2014/main" id="{3D753913-43E8-D048-8067-B87DAC654FF6}"/>
              </a:ext>
            </a:extLst>
          </p:cNvPr>
          <p:cNvSpPr/>
          <p:nvPr/>
        </p:nvSpPr>
        <p:spPr>
          <a:xfrm>
            <a:off x="5926111" y="6088878"/>
            <a:ext cx="6096000" cy="738664"/>
          </a:xfrm>
          <a:prstGeom prst="rect">
            <a:avLst/>
          </a:prstGeom>
        </p:spPr>
        <p:txBody>
          <a:bodyPr>
            <a:spAutoFit/>
          </a:bodyPr>
          <a:lstStyle/>
          <a:p>
            <a:r>
              <a:rPr lang="en-US" sz="1400" dirty="0">
                <a:hlinkClick r:id="rId8"/>
              </a:rPr>
              <a:t>https://www.amazon.com/Applied-Analysis-Statistics-Behavioral-Sciences/dp/1498761607/ref=sr_1_1?keywords=heeringa&amp;qid=1555964708&amp;s=books&amp;sr=1-1</a:t>
            </a:r>
            <a:endParaRPr lang="en-US" sz="1400" dirty="0"/>
          </a:p>
        </p:txBody>
      </p:sp>
      <p:pic>
        <p:nvPicPr>
          <p:cNvPr id="8" name="Audio 7">
            <a:hlinkClick r:id="" action="ppaction://media"/>
            <a:extLst>
              <a:ext uri="{FF2B5EF4-FFF2-40B4-BE49-F238E27FC236}">
                <a16:creationId xmlns:a16="http://schemas.microsoft.com/office/drawing/2014/main" id="{C11D4EB4-BF73-4648-804D-6F75BF4090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0858231"/>
      </p:ext>
    </p:extLst>
  </p:cSld>
  <p:clrMapOvr>
    <a:masterClrMapping/>
  </p:clrMapOvr>
  <mc:AlternateContent xmlns:mc="http://schemas.openxmlformats.org/markup-compatibility/2006">
    <mc:Choice xmlns:p14="http://schemas.microsoft.com/office/powerpoint/2010/main" Requires="p14">
      <p:transition spd="slow" p14:dur="2000" advTm="29743"/>
    </mc:Choice>
    <mc:Fallback>
      <p:transition spd="slow" advTm="2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9181A0-3987-0B47-8508-498E6B003BB6}"/>
              </a:ext>
            </a:extLst>
          </p:cNvPr>
          <p:cNvPicPr>
            <a:picLocks noGrp="1" noChangeAspect="1"/>
          </p:cNvPicPr>
          <p:nvPr>
            <p:ph idx="4294967295"/>
          </p:nvPr>
        </p:nvPicPr>
        <p:blipFill>
          <a:blip r:embed="rId5"/>
          <a:stretch>
            <a:fillRect/>
          </a:stretch>
        </p:blipFill>
        <p:spPr>
          <a:xfrm>
            <a:off x="417444" y="1020417"/>
            <a:ext cx="3416300" cy="2438400"/>
          </a:xfrm>
        </p:spPr>
      </p:pic>
      <p:sp>
        <p:nvSpPr>
          <p:cNvPr id="6" name="Rectangle 5">
            <a:extLst>
              <a:ext uri="{FF2B5EF4-FFF2-40B4-BE49-F238E27FC236}">
                <a16:creationId xmlns:a16="http://schemas.microsoft.com/office/drawing/2014/main" id="{026EF753-31A6-C144-B7FC-211071AC0ACA}"/>
              </a:ext>
            </a:extLst>
          </p:cNvPr>
          <p:cNvSpPr/>
          <p:nvPr/>
        </p:nvSpPr>
        <p:spPr>
          <a:xfrm>
            <a:off x="4288346" y="1248732"/>
            <a:ext cx="6389593" cy="1200329"/>
          </a:xfrm>
          <a:prstGeom prst="rect">
            <a:avLst/>
          </a:prstGeom>
        </p:spPr>
        <p:txBody>
          <a:bodyPr wrap="square">
            <a:spAutoFit/>
          </a:bodyPr>
          <a:lstStyle/>
          <a:p>
            <a:r>
              <a:rPr lang="en-US" dirty="0">
                <a:latin typeface="Century Gothic" panose="020B0502020202020204" pitchFamily="34" charset="0"/>
              </a:rPr>
              <a:t>Acknowledgment: The development of this training module was supported by grant P30AG059294 from the National Institute on Aging to the University of</a:t>
            </a:r>
          </a:p>
          <a:p>
            <a:r>
              <a:rPr lang="en-US" dirty="0">
                <a:latin typeface="Century Gothic" panose="020B0502020202020204" pitchFamily="34" charset="0"/>
              </a:rPr>
              <a:t>South Carolina.</a:t>
            </a:r>
            <a:endParaRPr lang="en-US" dirty="0">
              <a:effectLst/>
              <a:latin typeface="Century Gothic" panose="020B0502020202020204" pitchFamily="34" charset="0"/>
            </a:endParaRPr>
          </a:p>
        </p:txBody>
      </p:sp>
      <p:pic>
        <p:nvPicPr>
          <p:cNvPr id="4" name="Picture 3">
            <a:extLst>
              <a:ext uri="{FF2B5EF4-FFF2-40B4-BE49-F238E27FC236}">
                <a16:creationId xmlns:a16="http://schemas.microsoft.com/office/drawing/2014/main" id="{6D7F3437-88E7-F746-AD2D-3242E63E685F}"/>
              </a:ext>
            </a:extLst>
          </p:cNvPr>
          <p:cNvPicPr>
            <a:picLocks noChangeAspect="1"/>
          </p:cNvPicPr>
          <p:nvPr/>
        </p:nvPicPr>
        <p:blipFill rotWithShape="1">
          <a:blip r:embed="rId6"/>
          <a:srcRect l="33045" t="14863" r="28120" b="37043"/>
          <a:stretch/>
        </p:blipFill>
        <p:spPr>
          <a:xfrm>
            <a:off x="4288346" y="4077849"/>
            <a:ext cx="2443792" cy="2020824"/>
          </a:xfrm>
          <a:prstGeom prst="rect">
            <a:avLst/>
          </a:prstGeom>
        </p:spPr>
      </p:pic>
      <p:sp>
        <p:nvSpPr>
          <p:cNvPr id="8" name="TextBox 7">
            <a:extLst>
              <a:ext uri="{FF2B5EF4-FFF2-40B4-BE49-F238E27FC236}">
                <a16:creationId xmlns:a16="http://schemas.microsoft.com/office/drawing/2014/main" id="{4374B250-914C-9241-A815-BFC1B7D9B6ED}"/>
              </a:ext>
            </a:extLst>
          </p:cNvPr>
          <p:cNvSpPr txBox="1"/>
          <p:nvPr/>
        </p:nvSpPr>
        <p:spPr>
          <a:xfrm>
            <a:off x="7065581" y="4211098"/>
            <a:ext cx="4467069" cy="1754326"/>
          </a:xfrm>
          <a:prstGeom prst="rect">
            <a:avLst/>
          </a:prstGeom>
          <a:noFill/>
        </p:spPr>
        <p:txBody>
          <a:bodyPr wrap="square" rtlCol="0">
            <a:spAutoFit/>
          </a:bodyPr>
          <a:lstStyle/>
          <a:p>
            <a:r>
              <a:rPr lang="en-US" dirty="0"/>
              <a:t>Questions?</a:t>
            </a:r>
          </a:p>
          <a:p>
            <a:endParaRPr lang="en-US" dirty="0"/>
          </a:p>
          <a:p>
            <a:r>
              <a:rPr lang="en-US" dirty="0"/>
              <a:t>Katrina </a:t>
            </a:r>
            <a:r>
              <a:rPr lang="en-US" dirty="0" err="1"/>
              <a:t>Walsemann</a:t>
            </a:r>
            <a:endParaRPr lang="en-US" dirty="0"/>
          </a:p>
          <a:p>
            <a:r>
              <a:rPr lang="en-US" dirty="0">
                <a:hlinkClick r:id="rId7"/>
              </a:rPr>
              <a:t>kwalsema@sc.edu</a:t>
            </a:r>
            <a:endParaRPr lang="en-US" dirty="0"/>
          </a:p>
          <a:p>
            <a:endParaRPr lang="en-US" dirty="0"/>
          </a:p>
          <a:p>
            <a:endParaRPr lang="en-US" dirty="0"/>
          </a:p>
        </p:txBody>
      </p:sp>
      <p:pic>
        <p:nvPicPr>
          <p:cNvPr id="9" name="Audio 8">
            <a:hlinkClick r:id="" action="ppaction://media"/>
            <a:extLst>
              <a:ext uri="{FF2B5EF4-FFF2-40B4-BE49-F238E27FC236}">
                <a16:creationId xmlns:a16="http://schemas.microsoft.com/office/drawing/2014/main" id="{BF94B7B8-1748-6C49-B540-3EA8ABDFCA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0061057"/>
      </p:ext>
    </p:extLst>
  </p:cSld>
  <p:clrMapOvr>
    <a:masterClrMapping/>
  </p:clrMapOvr>
  <mc:AlternateContent xmlns:mc="http://schemas.openxmlformats.org/markup-compatibility/2006">
    <mc:Choice xmlns:p14="http://schemas.microsoft.com/office/powerpoint/2010/main" Requires="p14">
      <p:transition spd="slow" p14:dur="2000" advTm="17877"/>
    </mc:Choice>
    <mc:Fallback>
      <p:transition spd="slow" advTm="1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359899-14F0-9847-9A33-0AD670E6BD6D}"/>
              </a:ext>
            </a:extLst>
          </p:cNvPr>
          <p:cNvSpPr>
            <a:spLocks noGrp="1"/>
          </p:cNvSpPr>
          <p:nvPr>
            <p:ph type="title"/>
          </p:nvPr>
        </p:nvSpPr>
        <p:spPr/>
        <p:txBody>
          <a:bodyPr>
            <a:normAutofit/>
          </a:bodyPr>
          <a:lstStyle/>
          <a:p>
            <a:r>
              <a:rPr lang="en-US" sz="3800" dirty="0"/>
              <a:t>What is a population-based study?</a:t>
            </a:r>
          </a:p>
        </p:txBody>
      </p:sp>
      <p:sp>
        <p:nvSpPr>
          <p:cNvPr id="5" name="Content Placeholder 4">
            <a:extLst>
              <a:ext uri="{FF2B5EF4-FFF2-40B4-BE49-F238E27FC236}">
                <a16:creationId xmlns:a16="http://schemas.microsoft.com/office/drawing/2014/main" id="{AE2CF424-6D86-1C4A-8FE7-8741624C67B8}"/>
              </a:ext>
            </a:extLst>
          </p:cNvPr>
          <p:cNvSpPr>
            <a:spLocks noGrp="1"/>
          </p:cNvSpPr>
          <p:nvPr>
            <p:ph idx="1"/>
          </p:nvPr>
        </p:nvSpPr>
        <p:spPr>
          <a:xfrm>
            <a:off x="1024128" y="2286000"/>
            <a:ext cx="10612059" cy="4023360"/>
          </a:xfrm>
        </p:spPr>
        <p:txBody>
          <a:bodyPr/>
          <a:lstStyle/>
          <a:p>
            <a:pPr marL="466725" indent="-466725">
              <a:lnSpc>
                <a:spcPct val="100000"/>
              </a:lnSpc>
              <a:spcAft>
                <a:spcPts val="1200"/>
              </a:spcAft>
              <a:buFont typeface="Wingdings" pitchFamily="2" charset="2"/>
              <a:buChar char="v"/>
            </a:pPr>
            <a:r>
              <a:rPr lang="en-US" dirty="0"/>
              <a:t>Aim to answer research questions about a defined population</a:t>
            </a:r>
          </a:p>
          <a:p>
            <a:pPr marL="466725" indent="-466725">
              <a:lnSpc>
                <a:spcPct val="100000"/>
              </a:lnSpc>
              <a:spcAft>
                <a:spcPts val="1200"/>
              </a:spcAft>
              <a:buFont typeface="Wingdings" pitchFamily="2" charset="2"/>
              <a:buChar char="v"/>
            </a:pPr>
            <a:r>
              <a:rPr lang="en-US" dirty="0"/>
              <a:t>Findings must be generalizable to the defined population</a:t>
            </a:r>
          </a:p>
          <a:p>
            <a:pPr marL="466725" indent="-466725">
              <a:lnSpc>
                <a:spcPct val="100000"/>
              </a:lnSpc>
              <a:spcAft>
                <a:spcPts val="1200"/>
              </a:spcAft>
              <a:buFont typeface="Wingdings" pitchFamily="2" charset="2"/>
              <a:buChar char="v"/>
            </a:pPr>
            <a:r>
              <a:rPr lang="en-US" dirty="0"/>
              <a:t>Variety of studies</a:t>
            </a:r>
          </a:p>
          <a:p>
            <a:pPr marL="842010" lvl="1" indent="-466725">
              <a:lnSpc>
                <a:spcPct val="100000"/>
              </a:lnSpc>
              <a:spcAft>
                <a:spcPts val="1200"/>
              </a:spcAft>
            </a:pPr>
            <a:r>
              <a:rPr lang="en-US" dirty="0"/>
              <a:t>Case-control</a:t>
            </a:r>
          </a:p>
          <a:p>
            <a:pPr marL="842010" lvl="1" indent="-466725">
              <a:lnSpc>
                <a:spcPct val="100000"/>
              </a:lnSpc>
              <a:spcAft>
                <a:spcPts val="1200"/>
              </a:spcAft>
            </a:pPr>
            <a:r>
              <a:rPr lang="en-US" dirty="0"/>
              <a:t>Cross-sectional</a:t>
            </a:r>
          </a:p>
          <a:p>
            <a:pPr marL="842010" lvl="1" indent="-466725">
              <a:lnSpc>
                <a:spcPct val="100000"/>
              </a:lnSpc>
              <a:spcAft>
                <a:spcPts val="1200"/>
              </a:spcAft>
            </a:pPr>
            <a:r>
              <a:rPr lang="en-US" dirty="0"/>
              <a:t>Prospective</a:t>
            </a:r>
          </a:p>
        </p:txBody>
      </p:sp>
      <p:pic>
        <p:nvPicPr>
          <p:cNvPr id="3" name="Picture 2">
            <a:extLst>
              <a:ext uri="{FF2B5EF4-FFF2-40B4-BE49-F238E27FC236}">
                <a16:creationId xmlns:a16="http://schemas.microsoft.com/office/drawing/2014/main" id="{29121EDA-1035-4147-9926-0326752AD046}"/>
              </a:ext>
            </a:extLst>
          </p:cNvPr>
          <p:cNvPicPr>
            <a:picLocks noChangeAspect="1"/>
          </p:cNvPicPr>
          <p:nvPr/>
        </p:nvPicPr>
        <p:blipFill rotWithShape="1">
          <a:blip r:embed="rId5">
            <a:alphaModFix amt="20000"/>
            <a:extLst>
              <a:ext uri="{BEBA8EAE-BF5A-486C-A8C5-ECC9F3942E4B}">
                <a14:imgProps xmlns:a14="http://schemas.microsoft.com/office/drawing/2010/main">
                  <a14:imgLayer>
                    <a14:imgEffect>
                      <a14:artisticPhotocopy/>
                    </a14:imgEffect>
                  </a14:imgLayer>
                </a14:imgProps>
              </a:ext>
            </a:extLst>
          </a:blip>
          <a:srcRect l="10364" r="31395"/>
          <a:stretch/>
        </p:blipFill>
        <p:spPr>
          <a:xfrm>
            <a:off x="10088880" y="4142689"/>
            <a:ext cx="2103120" cy="2715311"/>
          </a:xfrm>
          <a:prstGeom prst="rect">
            <a:avLst/>
          </a:prstGeom>
        </p:spPr>
      </p:pic>
      <p:sp>
        <p:nvSpPr>
          <p:cNvPr id="2" name="Rectangle 1">
            <a:extLst>
              <a:ext uri="{FF2B5EF4-FFF2-40B4-BE49-F238E27FC236}">
                <a16:creationId xmlns:a16="http://schemas.microsoft.com/office/drawing/2014/main" id="{2639EBFC-8A8E-FE42-9560-771C33B65EA6}"/>
              </a:ext>
            </a:extLst>
          </p:cNvPr>
          <p:cNvSpPr/>
          <p:nvPr/>
        </p:nvSpPr>
        <p:spPr>
          <a:xfrm>
            <a:off x="0" y="6516467"/>
            <a:ext cx="12192000" cy="307777"/>
          </a:xfrm>
          <a:prstGeom prst="rect">
            <a:avLst/>
          </a:prstGeom>
        </p:spPr>
        <p:txBody>
          <a:bodyPr wrap="square">
            <a:spAutoFit/>
          </a:bodyPr>
          <a:lstStyle/>
          <a:p>
            <a:r>
              <a:rPr lang="en-US" sz="1400" dirty="0" err="1">
                <a:solidFill>
                  <a:srgbClr val="333333"/>
                </a:solidFill>
                <a:latin typeface="Century Gothic" panose="020B0502020202020204" pitchFamily="34" charset="0"/>
              </a:rPr>
              <a:t>Lieb</a:t>
            </a:r>
            <a:r>
              <a:rPr lang="en-US" sz="1400" dirty="0">
                <a:solidFill>
                  <a:srgbClr val="333333"/>
                </a:solidFill>
                <a:latin typeface="Century Gothic" panose="020B0502020202020204" pitchFamily="34" charset="0"/>
              </a:rPr>
              <a:t> R. (2013) Population-Based Study. In: Gellman M.D., Turner J.R. (</a:t>
            </a:r>
            <a:r>
              <a:rPr lang="en-US" sz="1400" dirty="0" err="1">
                <a:solidFill>
                  <a:srgbClr val="333333"/>
                </a:solidFill>
                <a:latin typeface="Century Gothic" panose="020B0502020202020204" pitchFamily="34" charset="0"/>
              </a:rPr>
              <a:t>eds</a:t>
            </a:r>
            <a:r>
              <a:rPr lang="en-US" sz="1400" dirty="0">
                <a:solidFill>
                  <a:srgbClr val="333333"/>
                </a:solidFill>
                <a:latin typeface="Century Gothic" panose="020B0502020202020204" pitchFamily="34" charset="0"/>
              </a:rPr>
              <a:t>) Encyclopedia of Behavioral Medicine. Springer, New York, NY</a:t>
            </a:r>
            <a:endParaRPr lang="en-US" sz="1400" dirty="0">
              <a:latin typeface="Century Gothic" panose="020B0502020202020204" pitchFamily="34" charset="0"/>
            </a:endParaRPr>
          </a:p>
        </p:txBody>
      </p:sp>
      <p:pic>
        <p:nvPicPr>
          <p:cNvPr id="6" name="Audio 5">
            <a:hlinkClick r:id="" action="ppaction://media"/>
            <a:extLst>
              <a:ext uri="{FF2B5EF4-FFF2-40B4-BE49-F238E27FC236}">
                <a16:creationId xmlns:a16="http://schemas.microsoft.com/office/drawing/2014/main" id="{F00BF306-1EAF-F74B-BE59-B8E9BDDDB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4408680"/>
      </p:ext>
    </p:extLst>
  </p:cSld>
  <p:clrMapOvr>
    <a:masterClrMapping/>
  </p:clrMapOvr>
  <mc:AlternateContent xmlns:mc="http://schemas.openxmlformats.org/markup-compatibility/2006">
    <mc:Choice xmlns:p14="http://schemas.microsoft.com/office/powerpoint/2010/main" Requires="p14">
      <p:transition spd="slow" p14:dur="2000" advTm="61219"/>
    </mc:Choice>
    <mc:Fallback>
      <p:transition spd="slow" advTm="61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359899-14F0-9847-9A33-0AD670E6BD6D}"/>
              </a:ext>
            </a:extLst>
          </p:cNvPr>
          <p:cNvSpPr>
            <a:spLocks noGrp="1"/>
          </p:cNvSpPr>
          <p:nvPr>
            <p:ph type="title"/>
          </p:nvPr>
        </p:nvSpPr>
        <p:spPr/>
        <p:txBody>
          <a:bodyPr/>
          <a:lstStyle/>
          <a:p>
            <a:r>
              <a:rPr lang="en-US" dirty="0"/>
              <a:t>Sampling is critical</a:t>
            </a:r>
          </a:p>
        </p:txBody>
      </p:sp>
      <p:sp>
        <p:nvSpPr>
          <p:cNvPr id="5" name="Content Placeholder 4">
            <a:extLst>
              <a:ext uri="{FF2B5EF4-FFF2-40B4-BE49-F238E27FC236}">
                <a16:creationId xmlns:a16="http://schemas.microsoft.com/office/drawing/2014/main" id="{AE2CF424-6D86-1C4A-8FE7-8741624C67B8}"/>
              </a:ext>
            </a:extLst>
          </p:cNvPr>
          <p:cNvSpPr>
            <a:spLocks noGrp="1"/>
          </p:cNvSpPr>
          <p:nvPr>
            <p:ph idx="1"/>
          </p:nvPr>
        </p:nvSpPr>
        <p:spPr>
          <a:xfrm>
            <a:off x="1024128" y="2286000"/>
            <a:ext cx="10074177" cy="4023360"/>
          </a:xfrm>
        </p:spPr>
        <p:txBody>
          <a:bodyPr>
            <a:normAutofit lnSpcReduction="10000"/>
          </a:bodyPr>
          <a:lstStyle/>
          <a:p>
            <a:pPr marL="466725" indent="-466725">
              <a:lnSpc>
                <a:spcPct val="100000"/>
              </a:lnSpc>
              <a:spcAft>
                <a:spcPts val="1200"/>
              </a:spcAft>
              <a:buFont typeface="Wingdings" pitchFamily="2" charset="2"/>
              <a:buChar char="v"/>
            </a:pPr>
            <a:r>
              <a:rPr lang="en-US" dirty="0"/>
              <a:t>Must use a probability method to sample respondents</a:t>
            </a:r>
          </a:p>
          <a:p>
            <a:pPr marL="466725" indent="-466725">
              <a:lnSpc>
                <a:spcPct val="100000"/>
              </a:lnSpc>
              <a:spcAft>
                <a:spcPts val="1200"/>
              </a:spcAft>
              <a:buFont typeface="Wingdings" pitchFamily="2" charset="2"/>
              <a:buChar char="v"/>
            </a:pPr>
            <a:r>
              <a:rPr lang="en-US" dirty="0"/>
              <a:t>Everyone in the population has a:</a:t>
            </a:r>
          </a:p>
          <a:p>
            <a:pPr marL="842010" lvl="1" indent="-466725">
              <a:lnSpc>
                <a:spcPct val="100000"/>
              </a:lnSpc>
              <a:spcAft>
                <a:spcPts val="1200"/>
              </a:spcAft>
            </a:pPr>
            <a:r>
              <a:rPr lang="en-US" dirty="0"/>
              <a:t>Known</a:t>
            </a:r>
          </a:p>
          <a:p>
            <a:pPr marL="842010" lvl="1" indent="-466725">
              <a:lnSpc>
                <a:spcPct val="100000"/>
              </a:lnSpc>
              <a:spcAft>
                <a:spcPts val="1200"/>
              </a:spcAft>
            </a:pPr>
            <a:r>
              <a:rPr lang="en-US" dirty="0"/>
              <a:t>Non-zero</a:t>
            </a:r>
          </a:p>
          <a:p>
            <a:pPr marL="842010" lvl="1" indent="-466725">
              <a:lnSpc>
                <a:spcPct val="100000"/>
              </a:lnSpc>
              <a:spcAft>
                <a:spcPts val="1200"/>
              </a:spcAft>
            </a:pPr>
            <a:r>
              <a:rPr lang="en-US" dirty="0"/>
              <a:t>Chance of selection</a:t>
            </a:r>
          </a:p>
          <a:p>
            <a:pPr marL="842010" lvl="1" indent="-466725">
              <a:lnSpc>
                <a:spcPct val="100000"/>
              </a:lnSpc>
              <a:spcAft>
                <a:spcPts val="1200"/>
              </a:spcAft>
            </a:pPr>
            <a:endParaRPr lang="en-US" dirty="0"/>
          </a:p>
          <a:p>
            <a:pPr marL="528638" lvl="1" indent="-528638">
              <a:lnSpc>
                <a:spcPct val="100000"/>
              </a:lnSpc>
              <a:spcAft>
                <a:spcPts val="1200"/>
              </a:spcAft>
            </a:pPr>
            <a:r>
              <a:rPr lang="en-US" dirty="0"/>
              <a:t>Advantage: Statistical Inference</a:t>
            </a:r>
          </a:p>
          <a:p>
            <a:pPr marL="466725" indent="-466725">
              <a:lnSpc>
                <a:spcPct val="100000"/>
              </a:lnSpc>
              <a:spcAft>
                <a:spcPts val="1200"/>
              </a:spcAft>
            </a:pPr>
            <a:endParaRPr lang="en-US" dirty="0"/>
          </a:p>
        </p:txBody>
      </p:sp>
      <p:pic>
        <p:nvPicPr>
          <p:cNvPr id="6" name="Picture 5">
            <a:extLst>
              <a:ext uri="{FF2B5EF4-FFF2-40B4-BE49-F238E27FC236}">
                <a16:creationId xmlns:a16="http://schemas.microsoft.com/office/drawing/2014/main" id="{92747881-30AE-A340-9EDD-C7AC9D46C08E}"/>
              </a:ext>
            </a:extLst>
          </p:cNvPr>
          <p:cNvPicPr>
            <a:picLocks noChangeAspect="1"/>
          </p:cNvPicPr>
          <p:nvPr/>
        </p:nvPicPr>
        <p:blipFill rotWithShape="1">
          <a:blip r:embed="rId5">
            <a:alphaModFix amt="20000"/>
            <a:extLst>
              <a:ext uri="{BEBA8EAE-BF5A-486C-A8C5-ECC9F3942E4B}">
                <a14:imgProps xmlns:a14="http://schemas.microsoft.com/office/drawing/2010/main">
                  <a14:imgLayer>
                    <a14:imgEffect>
                      <a14:artisticPhotocopy/>
                    </a14:imgEffect>
                  </a14:imgLayer>
                </a14:imgProps>
              </a:ext>
            </a:extLst>
          </a:blip>
          <a:srcRect l="10364" r="31395"/>
          <a:stretch/>
        </p:blipFill>
        <p:spPr>
          <a:xfrm>
            <a:off x="10088880" y="4142689"/>
            <a:ext cx="2103120" cy="2715311"/>
          </a:xfrm>
          <a:prstGeom prst="rect">
            <a:avLst/>
          </a:prstGeom>
        </p:spPr>
      </p:pic>
      <p:pic>
        <p:nvPicPr>
          <p:cNvPr id="2" name="Audio 1">
            <a:hlinkClick r:id="" action="ppaction://media"/>
            <a:extLst>
              <a:ext uri="{FF2B5EF4-FFF2-40B4-BE49-F238E27FC236}">
                <a16:creationId xmlns:a16="http://schemas.microsoft.com/office/drawing/2014/main" id="{02D7925F-436A-624B-9C33-5C250F0F7C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0702121"/>
      </p:ext>
    </p:extLst>
  </p:cSld>
  <p:clrMapOvr>
    <a:masterClrMapping/>
  </p:clrMapOvr>
  <mc:AlternateContent xmlns:mc="http://schemas.openxmlformats.org/markup-compatibility/2006">
    <mc:Choice xmlns:p14="http://schemas.microsoft.com/office/powerpoint/2010/main" Requires="p14">
      <p:transition spd="slow" p14:dur="2000" advTm="39926"/>
    </mc:Choice>
    <mc:Fallback>
      <p:transition spd="slow" advTm="39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p:cNvSpPr>
          <p:nvPr/>
        </p:nvSpPr>
        <p:spPr bwMode="auto">
          <a:xfrm>
            <a:off x="2819400" y="1066800"/>
            <a:ext cx="6629400" cy="51816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76802" name="Oval 3" descr="Divot"/>
          <p:cNvSpPr>
            <a:spLocks noChangeArrowheads="1"/>
          </p:cNvSpPr>
          <p:nvPr/>
        </p:nvSpPr>
        <p:spPr bwMode="auto">
          <a:xfrm>
            <a:off x="4495800" y="1600200"/>
            <a:ext cx="4343400" cy="3657600"/>
          </a:xfrm>
          <a:prstGeom prst="ellipse">
            <a:avLst/>
          </a:prstGeom>
          <a:pattFill prst="divot">
            <a:fgClr>
              <a:schemeClr val="accent2"/>
            </a:fgClr>
            <a:bgClr>
              <a:schemeClr val="bg1"/>
            </a:bgClr>
          </a:pattFill>
          <a:ln w="9525">
            <a:solidFill>
              <a:schemeClr val="tx1"/>
            </a:solidFill>
            <a:round/>
            <a:headEnd/>
            <a:tailEnd/>
          </a:ln>
        </p:spPr>
        <p:txBody>
          <a:bodyPr wrap="none" anchor="ctr"/>
          <a:lstStyle/>
          <a:p>
            <a:pPr eaLnBrk="0" hangingPunct="0"/>
            <a:endParaRPr lang="en-US"/>
          </a:p>
        </p:txBody>
      </p:sp>
      <p:sp>
        <p:nvSpPr>
          <p:cNvPr id="76803" name="Text Box 4"/>
          <p:cNvSpPr txBox="1">
            <a:spLocks noChangeArrowheads="1"/>
          </p:cNvSpPr>
          <p:nvPr/>
        </p:nvSpPr>
        <p:spPr bwMode="auto">
          <a:xfrm>
            <a:off x="3124200" y="1219201"/>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t>Total Population</a:t>
            </a:r>
          </a:p>
        </p:txBody>
      </p:sp>
      <p:sp>
        <p:nvSpPr>
          <p:cNvPr id="76804" name="Text Box 5"/>
          <p:cNvSpPr txBox="1">
            <a:spLocks noChangeArrowheads="1"/>
          </p:cNvSpPr>
          <p:nvPr/>
        </p:nvSpPr>
        <p:spPr bwMode="auto">
          <a:xfrm>
            <a:off x="5638800" y="1828801"/>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t>Target Population</a:t>
            </a:r>
          </a:p>
        </p:txBody>
      </p:sp>
      <p:sp>
        <p:nvSpPr>
          <p:cNvPr id="160774" name="Oval 6"/>
          <p:cNvSpPr>
            <a:spLocks noChangeArrowheads="1"/>
          </p:cNvSpPr>
          <p:nvPr/>
        </p:nvSpPr>
        <p:spPr bwMode="auto">
          <a:xfrm>
            <a:off x="4800600" y="2209800"/>
            <a:ext cx="3505200" cy="3048000"/>
          </a:xfrm>
          <a:prstGeom prst="ellipse">
            <a:avLst/>
          </a:prstGeom>
          <a:gradFill rotWithShape="1">
            <a:gsLst>
              <a:gs pos="0">
                <a:schemeClr val="accent2">
                  <a:alpha val="80000"/>
                </a:schemeClr>
              </a:gs>
              <a:gs pos="100000">
                <a:schemeClr val="accent2">
                  <a:gamma/>
                  <a:shade val="46275"/>
                  <a:invGamma/>
                  <a:alpha val="72000"/>
                </a:schemeClr>
              </a:gs>
            </a:gsLst>
            <a:lin ang="5400000" scaled="1"/>
          </a:gradFill>
          <a:ln w="9525">
            <a:solidFill>
              <a:schemeClr val="tx1"/>
            </a:solidFill>
            <a:round/>
            <a:headEnd/>
            <a:tailEnd/>
          </a:ln>
          <a:effectLst/>
        </p:spPr>
        <p:txBody>
          <a:bodyPr wrap="none" anchor="ctr"/>
          <a:lstStyle/>
          <a:p>
            <a:pPr eaLnBrk="0" hangingPunct="0">
              <a:defRPr/>
            </a:pPr>
            <a:endParaRPr lang="en-US">
              <a:latin typeface="Times New Roman" pitchFamily="18" charset="0"/>
            </a:endParaRPr>
          </a:p>
        </p:txBody>
      </p:sp>
      <p:sp>
        <p:nvSpPr>
          <p:cNvPr id="76806" name="Text Box 7"/>
          <p:cNvSpPr txBox="1">
            <a:spLocks noChangeArrowheads="1"/>
          </p:cNvSpPr>
          <p:nvPr/>
        </p:nvSpPr>
        <p:spPr bwMode="auto">
          <a:xfrm>
            <a:off x="5638800" y="2362201"/>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dirty="0">
                <a:solidFill>
                  <a:schemeClr val="bg1"/>
                </a:solidFill>
              </a:rPr>
              <a:t>Survey Population</a:t>
            </a:r>
          </a:p>
        </p:txBody>
      </p:sp>
      <p:sp>
        <p:nvSpPr>
          <p:cNvPr id="76807" name="Oval 8"/>
          <p:cNvSpPr>
            <a:spLocks noChangeArrowheads="1"/>
          </p:cNvSpPr>
          <p:nvPr/>
        </p:nvSpPr>
        <p:spPr bwMode="auto">
          <a:xfrm>
            <a:off x="4876800" y="2743200"/>
            <a:ext cx="3581400" cy="2743200"/>
          </a:xfrm>
          <a:prstGeom prst="ellipse">
            <a:avLst/>
          </a:prstGeom>
          <a:solidFill>
            <a:schemeClr val="accent2">
              <a:alpha val="39999"/>
            </a:schemeClr>
          </a:solidFill>
          <a:ln w="9525">
            <a:solidFill>
              <a:schemeClr val="tx1"/>
            </a:solidFill>
            <a:round/>
            <a:headEnd/>
            <a:tailEnd/>
          </a:ln>
        </p:spPr>
        <p:txBody>
          <a:bodyPr wrap="none" anchor="ctr"/>
          <a:lstStyle/>
          <a:p>
            <a:pPr eaLnBrk="0" hangingPunct="0"/>
            <a:endParaRPr lang="en-US"/>
          </a:p>
        </p:txBody>
      </p:sp>
      <p:sp>
        <p:nvSpPr>
          <p:cNvPr id="76808" name="Text Box 9"/>
          <p:cNvSpPr txBox="1">
            <a:spLocks noChangeArrowheads="1"/>
          </p:cNvSpPr>
          <p:nvPr/>
        </p:nvSpPr>
        <p:spPr bwMode="auto">
          <a:xfrm>
            <a:off x="5791200" y="306228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dirty="0">
                <a:solidFill>
                  <a:schemeClr val="bg1"/>
                </a:solidFill>
              </a:rPr>
              <a:t>Sampling Frame</a:t>
            </a:r>
          </a:p>
        </p:txBody>
      </p:sp>
      <p:sp>
        <p:nvSpPr>
          <p:cNvPr id="76809" name="Oval 10"/>
          <p:cNvSpPr>
            <a:spLocks noChangeArrowheads="1"/>
          </p:cNvSpPr>
          <p:nvPr/>
        </p:nvSpPr>
        <p:spPr bwMode="auto">
          <a:xfrm>
            <a:off x="4876800" y="4038600"/>
            <a:ext cx="76200" cy="76200"/>
          </a:xfrm>
          <a:prstGeom prst="ellipse">
            <a:avLst/>
          </a:prstGeom>
          <a:solidFill>
            <a:schemeClr val="tx1"/>
          </a:solidFill>
          <a:ln w="9525">
            <a:solidFill>
              <a:schemeClr val="bg1"/>
            </a:solidFill>
            <a:round/>
            <a:headEnd/>
            <a:tailEnd/>
          </a:ln>
        </p:spPr>
        <p:txBody>
          <a:bodyPr wrap="none" anchor="ctr"/>
          <a:lstStyle/>
          <a:p>
            <a:pPr eaLnBrk="0" hangingPunct="0"/>
            <a:endParaRPr lang="en-US"/>
          </a:p>
        </p:txBody>
      </p:sp>
      <p:sp>
        <p:nvSpPr>
          <p:cNvPr id="76810" name="Oval 11"/>
          <p:cNvSpPr>
            <a:spLocks noChangeArrowheads="1"/>
          </p:cNvSpPr>
          <p:nvPr/>
        </p:nvSpPr>
        <p:spPr bwMode="auto">
          <a:xfrm>
            <a:off x="5105400" y="4267200"/>
            <a:ext cx="76200" cy="76200"/>
          </a:xfrm>
          <a:prstGeom prst="ellipse">
            <a:avLst/>
          </a:prstGeom>
          <a:solidFill>
            <a:schemeClr val="tx1"/>
          </a:solidFill>
          <a:ln w="9525">
            <a:solidFill>
              <a:schemeClr val="bg1"/>
            </a:solidFill>
            <a:round/>
            <a:headEnd/>
            <a:tailEnd/>
          </a:ln>
        </p:spPr>
        <p:txBody>
          <a:bodyPr wrap="none" anchor="ctr"/>
          <a:lstStyle/>
          <a:p>
            <a:pPr eaLnBrk="0" hangingPunct="0"/>
            <a:endParaRPr lang="en-US"/>
          </a:p>
        </p:txBody>
      </p:sp>
      <p:sp>
        <p:nvSpPr>
          <p:cNvPr id="76811" name="Oval 12"/>
          <p:cNvSpPr>
            <a:spLocks noChangeArrowheads="1"/>
          </p:cNvSpPr>
          <p:nvPr/>
        </p:nvSpPr>
        <p:spPr bwMode="auto">
          <a:xfrm>
            <a:off x="5105400" y="4114800"/>
            <a:ext cx="76200" cy="76200"/>
          </a:xfrm>
          <a:prstGeom prst="ellipse">
            <a:avLst/>
          </a:prstGeom>
          <a:solidFill>
            <a:schemeClr val="tx1"/>
          </a:solidFill>
          <a:ln w="9525">
            <a:solidFill>
              <a:schemeClr val="bg1"/>
            </a:solidFill>
            <a:round/>
            <a:headEnd/>
            <a:tailEnd/>
          </a:ln>
        </p:spPr>
        <p:txBody>
          <a:bodyPr wrap="none" anchor="ctr"/>
          <a:lstStyle/>
          <a:p>
            <a:pPr eaLnBrk="0" hangingPunct="0"/>
            <a:endParaRPr lang="en-US"/>
          </a:p>
        </p:txBody>
      </p:sp>
      <p:sp>
        <p:nvSpPr>
          <p:cNvPr id="76812" name="Oval 13"/>
          <p:cNvSpPr>
            <a:spLocks noChangeArrowheads="1"/>
          </p:cNvSpPr>
          <p:nvPr/>
        </p:nvSpPr>
        <p:spPr bwMode="auto">
          <a:xfrm>
            <a:off x="4953000" y="4191000"/>
            <a:ext cx="76200" cy="76200"/>
          </a:xfrm>
          <a:prstGeom prst="ellipse">
            <a:avLst/>
          </a:prstGeom>
          <a:solidFill>
            <a:schemeClr val="tx1"/>
          </a:solidFill>
          <a:ln w="9525">
            <a:solidFill>
              <a:schemeClr val="bg1"/>
            </a:solidFill>
            <a:round/>
            <a:headEnd/>
            <a:tailEnd/>
          </a:ln>
        </p:spPr>
        <p:txBody>
          <a:bodyPr wrap="none" anchor="ctr"/>
          <a:lstStyle/>
          <a:p>
            <a:pPr eaLnBrk="0" hangingPunct="0"/>
            <a:endParaRPr lang="en-US"/>
          </a:p>
        </p:txBody>
      </p:sp>
      <p:sp>
        <p:nvSpPr>
          <p:cNvPr id="76813" name="Text Box 14"/>
          <p:cNvSpPr txBox="1">
            <a:spLocks noChangeArrowheads="1"/>
          </p:cNvSpPr>
          <p:nvPr/>
        </p:nvSpPr>
        <p:spPr bwMode="auto">
          <a:xfrm>
            <a:off x="4114800" y="4648201"/>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t>Element</a:t>
            </a:r>
          </a:p>
        </p:txBody>
      </p:sp>
      <p:sp>
        <p:nvSpPr>
          <p:cNvPr id="76814" name="Line 15"/>
          <p:cNvSpPr>
            <a:spLocks noChangeShapeType="1"/>
          </p:cNvSpPr>
          <p:nvPr/>
        </p:nvSpPr>
        <p:spPr bwMode="auto">
          <a:xfrm flipV="1">
            <a:off x="4648200" y="43434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84" name="Oval 16"/>
          <p:cNvSpPr>
            <a:spLocks noChangeArrowheads="1"/>
          </p:cNvSpPr>
          <p:nvPr/>
        </p:nvSpPr>
        <p:spPr bwMode="auto">
          <a:xfrm>
            <a:off x="5562600" y="3657600"/>
            <a:ext cx="2133600" cy="1143000"/>
          </a:xfrm>
          <a:prstGeom prst="ellipse">
            <a:avLst/>
          </a:prstGeom>
          <a:solidFill>
            <a:srgbClr val="FFCC99">
              <a:alpha val="39999"/>
            </a:srgbClr>
          </a:solidFill>
          <a:ln w="9525">
            <a:solidFill>
              <a:schemeClr val="tx1"/>
            </a:solidFill>
            <a:round/>
            <a:headEnd/>
            <a:tailEnd/>
          </a:ln>
        </p:spPr>
        <p:txBody>
          <a:bodyPr wrap="none" anchor="ctr"/>
          <a:lstStyle/>
          <a:p>
            <a:pPr eaLnBrk="0" hangingPunct="0"/>
            <a:endParaRPr lang="en-US"/>
          </a:p>
        </p:txBody>
      </p:sp>
      <p:sp>
        <p:nvSpPr>
          <p:cNvPr id="160785" name="Text Box 17"/>
          <p:cNvSpPr txBox="1">
            <a:spLocks noChangeArrowheads="1"/>
          </p:cNvSpPr>
          <p:nvPr/>
        </p:nvSpPr>
        <p:spPr bwMode="auto">
          <a:xfrm>
            <a:off x="5791200" y="40386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dirty="0">
                <a:solidFill>
                  <a:schemeClr val="bg1"/>
                </a:solidFill>
              </a:rPr>
              <a:t>Sample</a:t>
            </a:r>
          </a:p>
        </p:txBody>
      </p:sp>
      <p:pic>
        <p:nvPicPr>
          <p:cNvPr id="2" name="Audio 1">
            <a:hlinkClick r:id="" action="ppaction://media"/>
            <a:extLst>
              <a:ext uri="{FF2B5EF4-FFF2-40B4-BE49-F238E27FC236}">
                <a16:creationId xmlns:a16="http://schemas.microsoft.com/office/drawing/2014/main" id="{5156E497-5E98-704F-8C29-354BCA5051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23812255"/>
      </p:ext>
    </p:extLst>
  </p:cSld>
  <p:clrMapOvr>
    <a:masterClrMapping/>
  </p:clrMapOvr>
  <mc:AlternateContent xmlns:mc="http://schemas.openxmlformats.org/markup-compatibility/2006">
    <mc:Choice xmlns:p14="http://schemas.microsoft.com/office/powerpoint/2010/main" Requires="p14">
      <p:transition spd="slow" p14:dur="2000" advTm="107113"/>
    </mc:Choice>
    <mc:Fallback>
      <p:transition spd="slow" advTm="10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n-US" dirty="0">
                <a:latin typeface="Century Gothic"/>
                <a:cs typeface="Century Gothic"/>
              </a:rPr>
              <a:t>Simple Random Sample</a:t>
            </a:r>
          </a:p>
        </p:txBody>
      </p:sp>
      <p:sp>
        <p:nvSpPr>
          <p:cNvPr id="94212" name="Rectangle 4"/>
          <p:cNvSpPr>
            <a:spLocks noGrp="1" noChangeArrowheads="1"/>
          </p:cNvSpPr>
          <p:nvPr>
            <p:ph idx="1"/>
          </p:nvPr>
        </p:nvSpPr>
        <p:spPr>
          <a:xfrm>
            <a:off x="609599" y="2209801"/>
            <a:ext cx="11202651" cy="3916363"/>
          </a:xfrm>
        </p:spPr>
        <p:txBody>
          <a:bodyPr>
            <a:normAutofit lnSpcReduction="10000"/>
          </a:bodyPr>
          <a:lstStyle/>
          <a:p>
            <a:pPr marL="461963" indent="-461963" eaLnBrk="1" hangingPunct="1">
              <a:lnSpc>
                <a:spcPct val="150000"/>
              </a:lnSpc>
              <a:buFont typeface="Wingdings" pitchFamily="2" charset="2"/>
              <a:buChar char="v"/>
              <a:defRPr/>
            </a:pPr>
            <a:r>
              <a:rPr lang="en-US" sz="2400" dirty="0"/>
              <a:t>For a population of </a:t>
            </a:r>
            <a:r>
              <a:rPr lang="en-US" sz="2400" i="1" dirty="0"/>
              <a:t>N</a:t>
            </a:r>
            <a:r>
              <a:rPr lang="en-US" sz="2400" dirty="0"/>
              <a:t>, select a sample of size </a:t>
            </a:r>
            <a:r>
              <a:rPr lang="en-US" sz="2400" i="1" dirty="0"/>
              <a:t>n </a:t>
            </a:r>
            <a:r>
              <a:rPr lang="en-US" sz="2400" dirty="0"/>
              <a:t>that</a:t>
            </a:r>
          </a:p>
          <a:p>
            <a:pPr marL="985838" lvl="1" indent="-523875" eaLnBrk="1" hangingPunct="1">
              <a:lnSpc>
                <a:spcPct val="150000"/>
              </a:lnSpc>
              <a:defRPr/>
            </a:pPr>
            <a:r>
              <a:rPr lang="en-US" sz="2000" dirty="0"/>
              <a:t>Assigns equal probability to each sample frame element</a:t>
            </a:r>
          </a:p>
          <a:p>
            <a:pPr marL="985838" lvl="1" indent="-523875" eaLnBrk="1" hangingPunct="1">
              <a:lnSpc>
                <a:spcPct val="150000"/>
              </a:lnSpc>
              <a:defRPr/>
            </a:pPr>
            <a:r>
              <a:rPr lang="en-US" sz="2000" dirty="0"/>
              <a:t>Employs chance methods of selection (random number table or random number generator)</a:t>
            </a:r>
          </a:p>
          <a:p>
            <a:pPr marL="985838" lvl="1" indent="-523875" eaLnBrk="1" hangingPunct="1">
              <a:lnSpc>
                <a:spcPct val="150000"/>
              </a:lnSpc>
              <a:defRPr/>
            </a:pPr>
            <a:r>
              <a:rPr lang="en-US" sz="2000" dirty="0"/>
              <a:t>Is not haphazard </a:t>
            </a:r>
          </a:p>
          <a:p>
            <a:pPr marL="522288" indent="-522288" eaLnBrk="1" hangingPunct="1">
              <a:lnSpc>
                <a:spcPct val="150000"/>
              </a:lnSpc>
              <a:buFont typeface="Wingdings" pitchFamily="2" charset="2"/>
              <a:buChar char="v"/>
              <a:defRPr/>
            </a:pPr>
            <a:r>
              <a:rPr lang="en-US" sz="2400" dirty="0"/>
              <a:t>SRS selections assigning equal probability to frame elements are called EPSEM (Equal Probability </a:t>
            </a:r>
            <a:r>
              <a:rPr lang="en-US" sz="2400" dirty="0" err="1"/>
              <a:t>SElection</a:t>
            </a:r>
            <a:r>
              <a:rPr lang="en-US" sz="2400" dirty="0"/>
              <a:t> Method)</a:t>
            </a:r>
          </a:p>
          <a:p>
            <a:pPr eaLnBrk="1" hangingPunct="1">
              <a:lnSpc>
                <a:spcPct val="80000"/>
              </a:lnSpc>
              <a:buFont typeface="Wingdings" pitchFamily="2" charset="2"/>
              <a:buChar char="Ø"/>
              <a:defRPr/>
            </a:pPr>
            <a:endParaRPr lang="en-US" dirty="0"/>
          </a:p>
        </p:txBody>
      </p:sp>
      <p:pic>
        <p:nvPicPr>
          <p:cNvPr id="2" name="Audio 1">
            <a:hlinkClick r:id="" action="ppaction://media"/>
            <a:extLst>
              <a:ext uri="{FF2B5EF4-FFF2-40B4-BE49-F238E27FC236}">
                <a16:creationId xmlns:a16="http://schemas.microsoft.com/office/drawing/2014/main" id="{CB3EB319-24DA-3E45-97FD-2E0CB4B20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5259082"/>
      </p:ext>
    </p:extLst>
  </p:cSld>
  <p:clrMapOvr>
    <a:masterClrMapping/>
  </p:clrMapOvr>
  <mc:AlternateContent xmlns:mc="http://schemas.openxmlformats.org/markup-compatibility/2006">
    <mc:Choice xmlns:p14="http://schemas.microsoft.com/office/powerpoint/2010/main" Requires="p14">
      <p:transition spd="slow" p14:dur="2000" advTm="71117"/>
    </mc:Choice>
    <mc:Fallback>
      <p:transition spd="slow" advTm="7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en-US" dirty="0">
                <a:latin typeface="Century Gothic"/>
                <a:cs typeface="Century Gothic"/>
              </a:rPr>
              <a:t>Stratified random Sample</a:t>
            </a:r>
          </a:p>
        </p:txBody>
      </p:sp>
      <p:sp>
        <p:nvSpPr>
          <p:cNvPr id="224259" name="Rectangle 3"/>
          <p:cNvSpPr>
            <a:spLocks noGrp="1" noChangeArrowheads="1"/>
          </p:cNvSpPr>
          <p:nvPr>
            <p:ph idx="1"/>
          </p:nvPr>
        </p:nvSpPr>
        <p:spPr>
          <a:xfrm>
            <a:off x="1024128" y="2285999"/>
            <a:ext cx="9720071" cy="4373217"/>
          </a:xfrm>
        </p:spPr>
        <p:txBody>
          <a:bodyPr>
            <a:normAutofit/>
          </a:bodyPr>
          <a:lstStyle/>
          <a:p>
            <a:pPr marL="515938" indent="-515938">
              <a:buFont typeface="Wingdings" pitchFamily="2" charset="2"/>
              <a:buChar char="v"/>
              <a:defRPr/>
            </a:pPr>
            <a:r>
              <a:rPr lang="en-US" dirty="0">
                <a:latin typeface="Century Gothic"/>
                <a:cs typeface="Century Gothic"/>
              </a:rPr>
              <a:t>The population consists of </a:t>
            </a:r>
            <a:r>
              <a:rPr lang="en-US" i="1" dirty="0">
                <a:latin typeface="Century Gothic"/>
                <a:cs typeface="Century Gothic"/>
              </a:rPr>
              <a:t>N</a:t>
            </a:r>
            <a:r>
              <a:rPr lang="en-US" dirty="0">
                <a:latin typeface="Century Gothic"/>
                <a:cs typeface="Century Gothic"/>
              </a:rPr>
              <a:t> elements. </a:t>
            </a:r>
          </a:p>
          <a:p>
            <a:pPr marL="515938" indent="-515938">
              <a:buFont typeface="Wingdings" pitchFamily="2" charset="2"/>
              <a:buChar char="v"/>
              <a:defRPr/>
            </a:pPr>
            <a:r>
              <a:rPr lang="en-US" dirty="0">
                <a:latin typeface="Century Gothic"/>
                <a:cs typeface="Century Gothic"/>
              </a:rPr>
              <a:t>The population is divided into </a:t>
            </a:r>
            <a:r>
              <a:rPr lang="en-US" i="1" dirty="0">
                <a:latin typeface="Century Gothic"/>
                <a:cs typeface="Century Gothic"/>
              </a:rPr>
              <a:t>H</a:t>
            </a:r>
            <a:r>
              <a:rPr lang="en-US" dirty="0">
                <a:latin typeface="Century Gothic"/>
                <a:cs typeface="Century Gothic"/>
              </a:rPr>
              <a:t> groups, called </a:t>
            </a:r>
            <a:r>
              <a:rPr lang="en-US" b="1" dirty="0">
                <a:latin typeface="Century Gothic"/>
                <a:cs typeface="Century Gothic"/>
              </a:rPr>
              <a:t>strata</a:t>
            </a:r>
            <a:r>
              <a:rPr lang="en-US" dirty="0">
                <a:latin typeface="Century Gothic"/>
                <a:cs typeface="Century Gothic"/>
              </a:rPr>
              <a:t>. </a:t>
            </a:r>
          </a:p>
          <a:p>
            <a:pPr marL="515938" indent="-515938">
              <a:buFont typeface="Wingdings" pitchFamily="2" charset="2"/>
              <a:buChar char="v"/>
              <a:defRPr/>
            </a:pPr>
            <a:r>
              <a:rPr lang="en-US" dirty="0">
                <a:latin typeface="Century Gothic"/>
                <a:cs typeface="Century Gothic"/>
              </a:rPr>
              <a:t>Each element of the population can be assigned to one, and only one, stratum. </a:t>
            </a:r>
          </a:p>
          <a:p>
            <a:pPr marL="515938" indent="-515938">
              <a:buFont typeface="Wingdings" pitchFamily="2" charset="2"/>
              <a:buChar char="v"/>
              <a:defRPr/>
            </a:pPr>
            <a:r>
              <a:rPr lang="en-US" dirty="0">
                <a:latin typeface="Century Gothic"/>
                <a:cs typeface="Century Gothic"/>
              </a:rPr>
              <a:t>The number of observations within each stratum is known. </a:t>
            </a:r>
          </a:p>
          <a:p>
            <a:pPr marL="515938" indent="-515938">
              <a:buFont typeface="Wingdings" pitchFamily="2" charset="2"/>
              <a:buChar char="v"/>
              <a:defRPr/>
            </a:pPr>
            <a:r>
              <a:rPr lang="en-US" dirty="0">
                <a:latin typeface="Century Gothic"/>
                <a:cs typeface="Century Gothic"/>
              </a:rPr>
              <a:t>The researcher obtains a </a:t>
            </a:r>
            <a:r>
              <a:rPr lang="en-US" dirty="0">
                <a:latin typeface="Century Gothic"/>
                <a:cs typeface="Century Gothic"/>
                <a:hlinkClick r:id="rId5"/>
              </a:rPr>
              <a:t>probability sample</a:t>
            </a:r>
            <a:r>
              <a:rPr lang="en-US" dirty="0">
                <a:latin typeface="Century Gothic"/>
                <a:cs typeface="Century Gothic"/>
              </a:rPr>
              <a:t> from each stratum. </a:t>
            </a:r>
          </a:p>
        </p:txBody>
      </p:sp>
      <p:pic>
        <p:nvPicPr>
          <p:cNvPr id="2" name="Audio 1">
            <a:hlinkClick r:id="" action="ppaction://media"/>
            <a:extLst>
              <a:ext uri="{FF2B5EF4-FFF2-40B4-BE49-F238E27FC236}">
                <a16:creationId xmlns:a16="http://schemas.microsoft.com/office/drawing/2014/main" id="{45B9AB84-A720-B14F-90F0-1688AF1D58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98295756"/>
      </p:ext>
    </p:extLst>
  </p:cSld>
  <p:clrMapOvr>
    <a:masterClrMapping/>
  </p:clrMapOvr>
  <mc:AlternateContent xmlns:mc="http://schemas.openxmlformats.org/markup-compatibility/2006">
    <mc:Choice xmlns:p14="http://schemas.microsoft.com/office/powerpoint/2010/main" Requires="p14">
      <p:transition spd="slow" p14:dur="2000" advTm="53634"/>
    </mc:Choice>
    <mc:Fallback>
      <p:transition spd="slow" advTm="53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551" y="0"/>
            <a:ext cx="77827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WordArt 3"/>
          <p:cNvSpPr>
            <a:spLocks noChangeArrowheads="1" noChangeShapeType="1" noTextEdit="1"/>
          </p:cNvSpPr>
          <p:nvPr/>
        </p:nvSpPr>
        <p:spPr bwMode="auto">
          <a:xfrm>
            <a:off x="1905000" y="381001"/>
            <a:ext cx="2286000" cy="15144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miter lim="800000"/>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blurRad="63500" dist="53882" dir="2700000" algn="ctr" rotWithShape="0">
                    <a:srgbClr val="9999FF">
                      <a:alpha val="74997"/>
                    </a:srgbClr>
                  </a:outerShdw>
                </a:effectLst>
                <a:latin typeface="Impact"/>
                <a:ea typeface="Impact"/>
                <a:cs typeface="Impact"/>
              </a:rPr>
              <a:t>Like this...</a:t>
            </a:r>
          </a:p>
        </p:txBody>
      </p:sp>
      <p:pic>
        <p:nvPicPr>
          <p:cNvPr id="2" name="Audio 1">
            <a:hlinkClick r:id="" action="ppaction://media"/>
            <a:extLst>
              <a:ext uri="{FF2B5EF4-FFF2-40B4-BE49-F238E27FC236}">
                <a16:creationId xmlns:a16="http://schemas.microsoft.com/office/drawing/2014/main" id="{95D19E11-762E-9A45-8359-BE0ADA0813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26309172"/>
      </p:ext>
    </p:extLst>
  </p:cSld>
  <p:clrMapOvr>
    <a:masterClrMapping/>
  </p:clrMapOvr>
  <p:transition advTm="1019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76482"/>
                                        </p:tgtEl>
                                        <p:attrNameLst>
                                          <p:attrName>style.visibility</p:attrName>
                                        </p:attrNameLst>
                                      </p:cBhvr>
                                      <p:to>
                                        <p:strVal val="visible"/>
                                      </p:to>
                                    </p:set>
                                    <p:animEffect transition="in" filter="dissolve">
                                      <p:cBhvr>
                                        <p:cTn id="11"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defRPr/>
            </a:pPr>
            <a:r>
              <a:rPr lang="en-US" dirty="0">
                <a:latin typeface="Century Gothic"/>
                <a:cs typeface="Century Gothic"/>
              </a:rPr>
              <a:t>Cluster Sampling</a:t>
            </a:r>
          </a:p>
        </p:txBody>
      </p:sp>
      <p:sp>
        <p:nvSpPr>
          <p:cNvPr id="246787" name="Rectangle 3"/>
          <p:cNvSpPr>
            <a:spLocks noGrp="1" noChangeArrowheads="1"/>
          </p:cNvSpPr>
          <p:nvPr>
            <p:ph idx="1"/>
          </p:nvPr>
        </p:nvSpPr>
        <p:spPr>
          <a:xfrm>
            <a:off x="609599" y="2209801"/>
            <a:ext cx="10982795" cy="3916363"/>
          </a:xfrm>
        </p:spPr>
        <p:txBody>
          <a:bodyPr>
            <a:normAutofit/>
          </a:bodyPr>
          <a:lstStyle/>
          <a:p>
            <a:pPr marL="574675" indent="-515938" eaLnBrk="1" hangingPunct="1">
              <a:buFont typeface="Wingdings" pitchFamily="2" charset="2"/>
              <a:buChar char="v"/>
              <a:defRPr/>
            </a:pPr>
            <a:r>
              <a:rPr lang="en-US" sz="2800" dirty="0"/>
              <a:t>A </a:t>
            </a:r>
            <a:r>
              <a:rPr lang="en-US" sz="2800" b="1" dirty="0"/>
              <a:t>cluster</a:t>
            </a:r>
            <a:r>
              <a:rPr lang="en-US" sz="2800" dirty="0"/>
              <a:t> is a naturally occurring, mixed aggregate of elements of the population, with each element (person, for instance) appearing in one and only one cluster. </a:t>
            </a:r>
          </a:p>
          <a:p>
            <a:pPr marL="574675" indent="-515938" eaLnBrk="1" hangingPunct="1">
              <a:buFont typeface="Wingdings" pitchFamily="2" charset="2"/>
              <a:buChar char="v"/>
              <a:defRPr/>
            </a:pPr>
            <a:endParaRPr lang="en-US" sz="2800" dirty="0"/>
          </a:p>
          <a:p>
            <a:pPr marL="574675" indent="-515938" eaLnBrk="1" hangingPunct="1">
              <a:lnSpc>
                <a:spcPct val="80000"/>
              </a:lnSpc>
              <a:buFont typeface="Wingdings" pitchFamily="2" charset="2"/>
              <a:buChar char="v"/>
              <a:defRPr/>
            </a:pPr>
            <a:r>
              <a:rPr lang="en-US" sz="2800" dirty="0"/>
              <a:t>Take advantage of this phenomenon</a:t>
            </a:r>
          </a:p>
          <a:p>
            <a:pPr marL="1090613" lvl="1" indent="-515938">
              <a:lnSpc>
                <a:spcPct val="80000"/>
              </a:lnSpc>
              <a:defRPr/>
            </a:pPr>
            <a:r>
              <a:rPr lang="en-US" sz="2200" dirty="0"/>
              <a:t>Cannot afford to create an element frame</a:t>
            </a:r>
          </a:p>
          <a:p>
            <a:pPr marL="1090613" lvl="1" indent="-515938">
              <a:lnSpc>
                <a:spcPct val="80000"/>
              </a:lnSpc>
              <a:defRPr/>
            </a:pPr>
            <a:r>
              <a:rPr lang="en-US" sz="2200" dirty="0"/>
              <a:t>Cannot afford to visit </a:t>
            </a:r>
            <a:r>
              <a:rPr lang="en-US" sz="2200" i="1" dirty="0"/>
              <a:t>n</a:t>
            </a:r>
            <a:r>
              <a:rPr lang="en-US" sz="2200" dirty="0"/>
              <a:t> units drawn randomly from the entire area</a:t>
            </a:r>
          </a:p>
          <a:p>
            <a:pPr eaLnBrk="1" hangingPunct="1">
              <a:buFont typeface="Wingdings" pitchFamily="2" charset="2"/>
              <a:buChar char="Ø"/>
              <a:defRPr/>
            </a:pPr>
            <a:endParaRPr lang="en-US" sz="2800" dirty="0"/>
          </a:p>
        </p:txBody>
      </p:sp>
      <p:pic>
        <p:nvPicPr>
          <p:cNvPr id="2" name="Audio 1">
            <a:hlinkClick r:id="" action="ppaction://media"/>
            <a:extLst>
              <a:ext uri="{FF2B5EF4-FFF2-40B4-BE49-F238E27FC236}">
                <a16:creationId xmlns:a16="http://schemas.microsoft.com/office/drawing/2014/main" id="{0F22922D-5C42-2F4F-9899-D76D5BE71B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3699154"/>
      </p:ext>
    </p:extLst>
  </p:cSld>
  <p:clrMapOvr>
    <a:masterClrMapping/>
  </p:clrMapOvr>
  <mc:AlternateContent xmlns:mc="http://schemas.openxmlformats.org/markup-compatibility/2006">
    <mc:Choice xmlns:p14="http://schemas.microsoft.com/office/powerpoint/2010/main" Requires="p14">
      <p:transition spd="slow" p14:dur="2000" advTm="68920"/>
    </mc:Choice>
    <mc:Fallback>
      <p:transition spd="slow" advTm="6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7E53-0275-4D46-A7A3-A9403EAF5B82}"/>
              </a:ext>
            </a:extLst>
          </p:cNvPr>
          <p:cNvSpPr>
            <a:spLocks noGrp="1"/>
          </p:cNvSpPr>
          <p:nvPr>
            <p:ph type="title"/>
          </p:nvPr>
        </p:nvSpPr>
        <p:spPr/>
        <p:txBody>
          <a:bodyPr/>
          <a:lstStyle/>
          <a:p>
            <a:r>
              <a:rPr lang="en-US" dirty="0"/>
              <a:t>Cluster sampling</a:t>
            </a:r>
          </a:p>
        </p:txBody>
      </p:sp>
      <p:pic>
        <p:nvPicPr>
          <p:cNvPr id="15" name="Content Placeholder 14" descr="Welcome to CSSD">
            <a:extLst>
              <a:ext uri="{FF2B5EF4-FFF2-40B4-BE49-F238E27FC236}">
                <a16:creationId xmlns:a16="http://schemas.microsoft.com/office/drawing/2014/main" id="{DDC6F988-553C-284A-80D2-6F8EA03FC16D}"/>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4057426" y="2514600"/>
            <a:ext cx="914400" cy="914400"/>
          </a:xfrm>
        </p:spPr>
      </p:pic>
      <p:pic>
        <p:nvPicPr>
          <p:cNvPr id="16" name="Content Placeholder 14" descr="Welcome to CSSD">
            <a:extLst>
              <a:ext uri="{FF2B5EF4-FFF2-40B4-BE49-F238E27FC236}">
                <a16:creationId xmlns:a16="http://schemas.microsoft.com/office/drawing/2014/main" id="{3FFDDE17-0C37-B242-A075-4027FD04804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248646" y="4191166"/>
            <a:ext cx="914400" cy="914400"/>
          </a:xfrm>
          <a:prstGeom prst="rect">
            <a:avLst/>
          </a:prstGeom>
        </p:spPr>
      </p:pic>
      <p:pic>
        <p:nvPicPr>
          <p:cNvPr id="17" name="Content Placeholder 14" descr="Welcome to CSSD">
            <a:extLst>
              <a:ext uri="{FF2B5EF4-FFF2-40B4-BE49-F238E27FC236}">
                <a16:creationId xmlns:a16="http://schemas.microsoft.com/office/drawing/2014/main" id="{54E01A5D-2E12-A547-9C02-E7AE5C3049D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4298" y="4229909"/>
            <a:ext cx="914400" cy="914400"/>
          </a:xfrm>
          <a:prstGeom prst="rect">
            <a:avLst/>
          </a:prstGeom>
        </p:spPr>
      </p:pic>
      <p:pic>
        <p:nvPicPr>
          <p:cNvPr id="18" name="Content Placeholder 14" descr="Welcome to CSSD">
            <a:extLst>
              <a:ext uri="{FF2B5EF4-FFF2-40B4-BE49-F238E27FC236}">
                <a16:creationId xmlns:a16="http://schemas.microsoft.com/office/drawing/2014/main" id="{0B7BC5BC-1A14-C04C-8E2E-65E6353714B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3026" y="2575676"/>
            <a:ext cx="914400" cy="914400"/>
          </a:xfrm>
          <a:prstGeom prst="rect">
            <a:avLst/>
          </a:prstGeom>
        </p:spPr>
      </p:pic>
      <p:pic>
        <p:nvPicPr>
          <p:cNvPr id="19" name="Content Placeholder 14" descr="Welcome to CSSD">
            <a:extLst>
              <a:ext uri="{FF2B5EF4-FFF2-40B4-BE49-F238E27FC236}">
                <a16:creationId xmlns:a16="http://schemas.microsoft.com/office/drawing/2014/main" id="{ADBE14F2-04B0-5D49-B585-F365B147C0B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82451" y="4574693"/>
            <a:ext cx="914400" cy="914400"/>
          </a:xfrm>
          <a:prstGeom prst="rect">
            <a:avLst/>
          </a:prstGeom>
        </p:spPr>
      </p:pic>
      <p:pic>
        <p:nvPicPr>
          <p:cNvPr id="20" name="Content Placeholder 14" descr="Welcome to CSSD">
            <a:extLst>
              <a:ext uri="{FF2B5EF4-FFF2-40B4-BE49-F238E27FC236}">
                <a16:creationId xmlns:a16="http://schemas.microsoft.com/office/drawing/2014/main" id="{8333405A-1164-0F49-A0C2-6739E4D1A04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809280" y="4764819"/>
            <a:ext cx="914400" cy="914400"/>
          </a:xfrm>
          <a:prstGeom prst="rect">
            <a:avLst/>
          </a:prstGeom>
        </p:spPr>
      </p:pic>
      <p:pic>
        <p:nvPicPr>
          <p:cNvPr id="21" name="Content Placeholder 14" descr="Welcome to CSSD">
            <a:extLst>
              <a:ext uri="{FF2B5EF4-FFF2-40B4-BE49-F238E27FC236}">
                <a16:creationId xmlns:a16="http://schemas.microsoft.com/office/drawing/2014/main" id="{0C059FF5-14A5-B04A-B05F-6DB030260A4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81294" y="3615558"/>
            <a:ext cx="914400" cy="914400"/>
          </a:xfrm>
          <a:prstGeom prst="rect">
            <a:avLst/>
          </a:prstGeom>
        </p:spPr>
      </p:pic>
      <p:pic>
        <p:nvPicPr>
          <p:cNvPr id="22" name="Content Placeholder 14" descr="Welcome to CSSD">
            <a:extLst>
              <a:ext uri="{FF2B5EF4-FFF2-40B4-BE49-F238E27FC236}">
                <a16:creationId xmlns:a16="http://schemas.microsoft.com/office/drawing/2014/main" id="{C89BA49B-2145-F442-B3F2-D130C0B097F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06081" y="3592480"/>
            <a:ext cx="914400" cy="914400"/>
          </a:xfrm>
          <a:prstGeom prst="rect">
            <a:avLst/>
          </a:prstGeom>
        </p:spPr>
      </p:pic>
      <p:pic>
        <p:nvPicPr>
          <p:cNvPr id="23" name="Content Placeholder 14" descr="Welcome to CSSD">
            <a:extLst>
              <a:ext uri="{FF2B5EF4-FFF2-40B4-BE49-F238E27FC236}">
                <a16:creationId xmlns:a16="http://schemas.microsoft.com/office/drawing/2014/main" id="{7AEF7852-835D-394B-9A3B-4A70B832168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395694" y="3315509"/>
            <a:ext cx="914400" cy="914400"/>
          </a:xfrm>
          <a:prstGeom prst="rect">
            <a:avLst/>
          </a:prstGeom>
        </p:spPr>
      </p:pic>
      <p:pic>
        <p:nvPicPr>
          <p:cNvPr id="24" name="Content Placeholder 14" descr="Welcome to CSSD">
            <a:extLst>
              <a:ext uri="{FF2B5EF4-FFF2-40B4-BE49-F238E27FC236}">
                <a16:creationId xmlns:a16="http://schemas.microsoft.com/office/drawing/2014/main" id="{B8306A12-8154-D443-B2E2-FCEF845B866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48754" y="2309556"/>
            <a:ext cx="914400" cy="914400"/>
          </a:xfrm>
          <a:prstGeom prst="rect">
            <a:avLst/>
          </a:prstGeom>
        </p:spPr>
      </p:pic>
      <p:pic>
        <p:nvPicPr>
          <p:cNvPr id="25" name="Content Placeholder 14" descr="Welcome to CSSD">
            <a:extLst>
              <a:ext uri="{FF2B5EF4-FFF2-40B4-BE49-F238E27FC236}">
                <a16:creationId xmlns:a16="http://schemas.microsoft.com/office/drawing/2014/main" id="{789BB0A6-75CE-8546-935A-A413B2A821D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128358" y="2252571"/>
            <a:ext cx="914400" cy="914400"/>
          </a:xfrm>
          <a:prstGeom prst="rect">
            <a:avLst/>
          </a:prstGeom>
        </p:spPr>
      </p:pic>
      <p:sp>
        <p:nvSpPr>
          <p:cNvPr id="26" name="Oval 25">
            <a:extLst>
              <a:ext uri="{FF2B5EF4-FFF2-40B4-BE49-F238E27FC236}">
                <a16:creationId xmlns:a16="http://schemas.microsoft.com/office/drawing/2014/main" id="{35DDE92D-46F6-B04B-B816-E87FC7C0E6C9}"/>
              </a:ext>
            </a:extLst>
          </p:cNvPr>
          <p:cNvSpPr>
            <a:spLocks noChangeAspect="1"/>
          </p:cNvSpPr>
          <p:nvPr/>
        </p:nvSpPr>
        <p:spPr>
          <a:xfrm>
            <a:off x="274944" y="1635981"/>
            <a:ext cx="5215014" cy="521208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E728E46F-F786-C044-B3B5-0C4339085E07}"/>
              </a:ext>
            </a:extLst>
          </p:cNvPr>
          <p:cNvCxnSpPr/>
          <p:nvPr/>
        </p:nvCxnSpPr>
        <p:spPr>
          <a:xfrm>
            <a:off x="5489958" y="4072758"/>
            <a:ext cx="228244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9" name="Oval 28">
            <a:extLst>
              <a:ext uri="{FF2B5EF4-FFF2-40B4-BE49-F238E27FC236}">
                <a16:creationId xmlns:a16="http://schemas.microsoft.com/office/drawing/2014/main" id="{4E8CBF0C-47B6-8248-9080-FA8E6F1A3546}"/>
              </a:ext>
            </a:extLst>
          </p:cNvPr>
          <p:cNvSpPr>
            <a:spLocks noChangeAspect="1"/>
          </p:cNvSpPr>
          <p:nvPr/>
        </p:nvSpPr>
        <p:spPr>
          <a:xfrm>
            <a:off x="8050188" y="2456814"/>
            <a:ext cx="3385185" cy="338328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Stickman | Stickmen Fanon Wiki | FANDOM powered by Wikia">
            <a:extLst>
              <a:ext uri="{FF2B5EF4-FFF2-40B4-BE49-F238E27FC236}">
                <a16:creationId xmlns:a16="http://schemas.microsoft.com/office/drawing/2014/main" id="{9D0E3EC8-4DF6-DD46-9FCA-2C0701D1B57F}"/>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321" t="24644" r="28112" b="7664"/>
          <a:stretch/>
        </p:blipFill>
        <p:spPr>
          <a:xfrm>
            <a:off x="9392998" y="2766756"/>
            <a:ext cx="830951" cy="1234440"/>
          </a:xfrm>
          <a:prstGeom prst="rect">
            <a:avLst/>
          </a:prstGeom>
        </p:spPr>
      </p:pic>
      <p:pic>
        <p:nvPicPr>
          <p:cNvPr id="32" name="Picture 31" descr="Stickman | Stickmen Fanon Wiki | FANDOM powered by Wikia">
            <a:extLst>
              <a:ext uri="{FF2B5EF4-FFF2-40B4-BE49-F238E27FC236}">
                <a16:creationId xmlns:a16="http://schemas.microsoft.com/office/drawing/2014/main" id="{FE3B0106-B5DE-274F-9AF6-6AED46004E5B}"/>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321" t="24644" r="28112" b="7664"/>
          <a:stretch/>
        </p:blipFill>
        <p:spPr>
          <a:xfrm>
            <a:off x="10149966" y="3136453"/>
            <a:ext cx="830951" cy="1234440"/>
          </a:xfrm>
          <a:prstGeom prst="rect">
            <a:avLst/>
          </a:prstGeom>
        </p:spPr>
      </p:pic>
      <p:pic>
        <p:nvPicPr>
          <p:cNvPr id="33" name="Picture 32" descr="Stickman | Stickmen Fanon Wiki | FANDOM powered by Wikia">
            <a:extLst>
              <a:ext uri="{FF2B5EF4-FFF2-40B4-BE49-F238E27FC236}">
                <a16:creationId xmlns:a16="http://schemas.microsoft.com/office/drawing/2014/main" id="{78B18F8E-95BE-BC49-AAD6-AC85BB36629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321" t="24644" r="28112" b="7664"/>
          <a:stretch/>
        </p:blipFill>
        <p:spPr>
          <a:xfrm>
            <a:off x="9115234" y="4488346"/>
            <a:ext cx="830951" cy="1234440"/>
          </a:xfrm>
          <a:prstGeom prst="rect">
            <a:avLst/>
          </a:prstGeom>
        </p:spPr>
      </p:pic>
      <p:pic>
        <p:nvPicPr>
          <p:cNvPr id="34" name="Picture 33" descr="Stickman | Stickmen Fanon Wiki | FANDOM powered by Wikia">
            <a:extLst>
              <a:ext uri="{FF2B5EF4-FFF2-40B4-BE49-F238E27FC236}">
                <a16:creationId xmlns:a16="http://schemas.microsoft.com/office/drawing/2014/main" id="{580085EE-7F1C-CF4B-869B-E42D74CED522}"/>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321" t="24644" r="28112" b="7664"/>
          <a:stretch/>
        </p:blipFill>
        <p:spPr>
          <a:xfrm>
            <a:off x="8562047" y="3295518"/>
            <a:ext cx="830951" cy="1234440"/>
          </a:xfrm>
          <a:prstGeom prst="rect">
            <a:avLst/>
          </a:prstGeom>
        </p:spPr>
      </p:pic>
      <p:pic>
        <p:nvPicPr>
          <p:cNvPr id="35" name="Picture 34" descr="Stickman | Stickmen Fanon Wiki | FANDOM powered by Wikia">
            <a:extLst>
              <a:ext uri="{FF2B5EF4-FFF2-40B4-BE49-F238E27FC236}">
                <a16:creationId xmlns:a16="http://schemas.microsoft.com/office/drawing/2014/main" id="{CDF70660-6313-864B-A93A-E9BF2A604CE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321" t="24644" r="28112" b="7664"/>
          <a:stretch/>
        </p:blipFill>
        <p:spPr>
          <a:xfrm>
            <a:off x="9961719" y="4274734"/>
            <a:ext cx="830951" cy="1234440"/>
          </a:xfrm>
          <a:prstGeom prst="rect">
            <a:avLst/>
          </a:prstGeom>
        </p:spPr>
      </p:pic>
      <p:pic>
        <p:nvPicPr>
          <p:cNvPr id="36" name="Content Placeholder 14" descr="Welcome to CSSD">
            <a:extLst>
              <a:ext uri="{FF2B5EF4-FFF2-40B4-BE49-F238E27FC236}">
                <a16:creationId xmlns:a16="http://schemas.microsoft.com/office/drawing/2014/main" id="{B788670F-914A-BE42-A324-C648A5E40CD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632195" y="5625458"/>
            <a:ext cx="914400" cy="914400"/>
          </a:xfrm>
          <a:prstGeom prst="rect">
            <a:avLst/>
          </a:prstGeom>
        </p:spPr>
      </p:pic>
      <p:sp>
        <p:nvSpPr>
          <p:cNvPr id="37" name="TextBox 36">
            <a:extLst>
              <a:ext uri="{FF2B5EF4-FFF2-40B4-BE49-F238E27FC236}">
                <a16:creationId xmlns:a16="http://schemas.microsoft.com/office/drawing/2014/main" id="{D219B5AF-3F8A-1344-ABE8-D8FBCAD8D65E}"/>
              </a:ext>
            </a:extLst>
          </p:cNvPr>
          <p:cNvSpPr txBox="1"/>
          <p:nvPr/>
        </p:nvSpPr>
        <p:spPr>
          <a:xfrm>
            <a:off x="5016448" y="1847891"/>
            <a:ext cx="2755952" cy="1200329"/>
          </a:xfrm>
          <a:prstGeom prst="rect">
            <a:avLst/>
          </a:prstGeom>
          <a:noFill/>
        </p:spPr>
        <p:txBody>
          <a:bodyPr wrap="square" rtlCol="0">
            <a:spAutoFit/>
          </a:bodyPr>
          <a:lstStyle/>
          <a:p>
            <a:r>
              <a:rPr lang="en-US" u="sng" dirty="0"/>
              <a:t>Sample of Schools</a:t>
            </a:r>
            <a:r>
              <a:rPr lang="en-US" dirty="0"/>
              <a:t>:</a:t>
            </a:r>
          </a:p>
          <a:p>
            <a:r>
              <a:rPr lang="en-US" dirty="0"/>
              <a:t>Schools are the primary sampling unit </a:t>
            </a:r>
          </a:p>
          <a:p>
            <a:endParaRPr lang="en-US" dirty="0"/>
          </a:p>
        </p:txBody>
      </p:sp>
      <p:sp>
        <p:nvSpPr>
          <p:cNvPr id="38" name="TextBox 37">
            <a:extLst>
              <a:ext uri="{FF2B5EF4-FFF2-40B4-BE49-F238E27FC236}">
                <a16:creationId xmlns:a16="http://schemas.microsoft.com/office/drawing/2014/main" id="{826C1677-E7E8-B442-BA73-64B5081AC633}"/>
              </a:ext>
            </a:extLst>
          </p:cNvPr>
          <p:cNvSpPr txBox="1"/>
          <p:nvPr/>
        </p:nvSpPr>
        <p:spPr>
          <a:xfrm>
            <a:off x="5731767" y="4959643"/>
            <a:ext cx="2479400" cy="1754326"/>
          </a:xfrm>
          <a:prstGeom prst="rect">
            <a:avLst/>
          </a:prstGeom>
          <a:noFill/>
        </p:spPr>
        <p:txBody>
          <a:bodyPr wrap="square" rtlCol="0">
            <a:spAutoFit/>
          </a:bodyPr>
          <a:lstStyle/>
          <a:p>
            <a:r>
              <a:rPr lang="en-US" u="sng" dirty="0"/>
              <a:t>Sample of students</a:t>
            </a:r>
            <a:r>
              <a:rPr lang="en-US" dirty="0"/>
              <a:t>:</a:t>
            </a:r>
          </a:p>
          <a:p>
            <a:r>
              <a:rPr lang="en-US" dirty="0"/>
              <a:t>Students are the secondary sampling unit. They are the elements of your study.</a:t>
            </a:r>
          </a:p>
        </p:txBody>
      </p:sp>
      <p:pic>
        <p:nvPicPr>
          <p:cNvPr id="39" name="Audio 38">
            <a:hlinkClick r:id="" action="ppaction://media"/>
            <a:extLst>
              <a:ext uri="{FF2B5EF4-FFF2-40B4-BE49-F238E27FC236}">
                <a16:creationId xmlns:a16="http://schemas.microsoft.com/office/drawing/2014/main" id="{2AFFA5F7-BCC6-D442-B9DF-C00AD57376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8150505"/>
      </p:ext>
    </p:extLst>
  </p:cSld>
  <p:clrMapOvr>
    <a:masterClrMapping/>
  </p:clrMapOvr>
  <mc:AlternateContent xmlns:mc="http://schemas.openxmlformats.org/markup-compatibility/2006">
    <mc:Choice xmlns:p14="http://schemas.microsoft.com/office/powerpoint/2010/main" Requires="p14">
      <p:transition spd="slow" p14:dur="2000" advTm="82839"/>
    </mc:Choice>
    <mc:Fallback>
      <p:transition spd="slow" advTm="8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5">
      <a:dk1>
        <a:srgbClr val="000000"/>
      </a:dk1>
      <a:lt1>
        <a:srgbClr val="FFFFFF"/>
      </a:lt1>
      <a:dk2>
        <a:srgbClr val="991B20"/>
      </a:dk2>
      <a:lt2>
        <a:srgbClr val="D3D4BD"/>
      </a:lt2>
      <a:accent1>
        <a:srgbClr val="7A7A7A"/>
      </a:accent1>
      <a:accent2>
        <a:srgbClr val="941100"/>
      </a:accent2>
      <a:accent3>
        <a:srgbClr val="186F98"/>
      </a:accent3>
      <a:accent4>
        <a:srgbClr val="ACA18F"/>
      </a:accent4>
      <a:accent5>
        <a:srgbClr val="9C1B1E"/>
      </a:accent5>
      <a:accent6>
        <a:srgbClr val="0991B4"/>
      </a:accent6>
      <a:hlink>
        <a:srgbClr val="540401"/>
      </a:hlink>
      <a:folHlink>
        <a:srgbClr val="96897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USC">
  <a:themeElements>
    <a:clrScheme name="Custom 5">
      <a:dk1>
        <a:srgbClr val="000000"/>
      </a:dk1>
      <a:lt1>
        <a:srgbClr val="FFFFFF"/>
      </a:lt1>
      <a:dk2>
        <a:srgbClr val="991B20"/>
      </a:dk2>
      <a:lt2>
        <a:srgbClr val="D3D4BD"/>
      </a:lt2>
      <a:accent1>
        <a:srgbClr val="7A7A7A"/>
      </a:accent1>
      <a:accent2>
        <a:srgbClr val="941100"/>
      </a:accent2>
      <a:accent3>
        <a:srgbClr val="186F98"/>
      </a:accent3>
      <a:accent4>
        <a:srgbClr val="ACA18F"/>
      </a:accent4>
      <a:accent5>
        <a:srgbClr val="9C1B1E"/>
      </a:accent5>
      <a:accent6>
        <a:srgbClr val="0991B4"/>
      </a:accent6>
      <a:hlink>
        <a:srgbClr val="540401"/>
      </a:hlink>
      <a:folHlink>
        <a:srgbClr val="96897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USC" id="{EB18FB26-95C9-8348-AD80-E89CF7D6376B}" vid="{8D523732-7596-4444-8DB7-C4C35A88E9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{06856813-A062-4743-ACF4-1C03895EE78E}tf10001061</Template>
  <TotalTime>5464</TotalTime>
  <Words>2843</Words>
  <Application>Microsoft Macintosh PowerPoint</Application>
  <PresentationFormat>Widescreen</PresentationFormat>
  <Paragraphs>189</Paragraphs>
  <Slides>17</Slides>
  <Notes>17</Notes>
  <HiddenSlides>0</HiddenSlides>
  <MMClips>17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Calibri</vt:lpstr>
      <vt:lpstr>Century Gothic</vt:lpstr>
      <vt:lpstr>CG Times</vt:lpstr>
      <vt:lpstr>Impact</vt:lpstr>
      <vt:lpstr>Times New Roman</vt:lpstr>
      <vt:lpstr>Tw Cen MT</vt:lpstr>
      <vt:lpstr>Wingdings</vt:lpstr>
      <vt:lpstr>Wingdings 3</vt:lpstr>
      <vt:lpstr>Integral</vt:lpstr>
      <vt:lpstr>USC</vt:lpstr>
      <vt:lpstr>Population-based studies</vt:lpstr>
      <vt:lpstr>What is a population-based study?</vt:lpstr>
      <vt:lpstr>Sampling is critical</vt:lpstr>
      <vt:lpstr>PowerPoint Presentation</vt:lpstr>
      <vt:lpstr>Simple Random Sample</vt:lpstr>
      <vt:lpstr>Stratified random Sample</vt:lpstr>
      <vt:lpstr>PowerPoint Presentation</vt:lpstr>
      <vt:lpstr>Cluster Sampling</vt:lpstr>
      <vt:lpstr>Cluster sampling</vt:lpstr>
      <vt:lpstr>Multi-stage Sampling</vt:lpstr>
      <vt:lpstr>Multi-stage Stratified Sample</vt:lpstr>
      <vt:lpstr>Weights adjust for sampling design effects</vt:lpstr>
      <vt:lpstr>When using population-based studies, always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among mothers and fathers who borrow to pay for their child’s college education</dc:title>
  <dc:creator>Katrina Walsemann</dc:creator>
  <cp:lastModifiedBy>Katrina Walsemann</cp:lastModifiedBy>
  <cp:revision>112</cp:revision>
  <dcterms:created xsi:type="dcterms:W3CDTF">2018-09-20T17:25:48Z</dcterms:created>
  <dcterms:modified xsi:type="dcterms:W3CDTF">2019-04-22T21:57:50Z</dcterms:modified>
</cp:coreProperties>
</file>