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23" r:id="rId1"/>
    <p:sldMasterId id="2147483941" r:id="rId2"/>
  </p:sldMasterIdLst>
  <p:notesMasterIdLst>
    <p:notesMasterId r:id="rId29"/>
  </p:notesMasterIdLst>
  <p:sldIdLst>
    <p:sldId id="265" r:id="rId3"/>
    <p:sldId id="266" r:id="rId4"/>
    <p:sldId id="279" r:id="rId5"/>
    <p:sldId id="268" r:id="rId6"/>
    <p:sldId id="269" r:id="rId7"/>
    <p:sldId id="270" r:id="rId8"/>
    <p:sldId id="272" r:id="rId9"/>
    <p:sldId id="260" r:id="rId10"/>
    <p:sldId id="283" r:id="rId11"/>
    <p:sldId id="271" r:id="rId12"/>
    <p:sldId id="274" r:id="rId13"/>
    <p:sldId id="275" r:id="rId14"/>
    <p:sldId id="284" r:id="rId15"/>
    <p:sldId id="281" r:id="rId16"/>
    <p:sldId id="280" r:id="rId17"/>
    <p:sldId id="267" r:id="rId18"/>
    <p:sldId id="282" r:id="rId19"/>
    <p:sldId id="273" r:id="rId20"/>
    <p:sldId id="285" r:id="rId21"/>
    <p:sldId id="256" r:id="rId22"/>
    <p:sldId id="276" r:id="rId23"/>
    <p:sldId id="258" r:id="rId24"/>
    <p:sldId id="277" r:id="rId25"/>
    <p:sldId id="278" r:id="rId26"/>
    <p:sldId id="286" r:id="rId27"/>
    <p:sldId id="28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B5FC8A-9DB5-451A-BB63-0DCEE6722F42}" v="10" dt="2024-09-24T18:21:03.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1237" autoAdjust="0"/>
    <p:restoredTop sz="94084" autoAdjust="0"/>
  </p:normalViewPr>
  <p:slideViewPr>
    <p:cSldViewPr snapToGrid="0" snapToObjects="1">
      <p:cViewPr varScale="1">
        <p:scale>
          <a:sx n="104" d="100"/>
          <a:sy n="104" d="100"/>
        </p:scale>
        <p:origin x="968" y="64"/>
      </p:cViewPr>
      <p:guideLst/>
    </p:cSldViewPr>
  </p:slideViewPr>
  <p:notesTextViewPr>
    <p:cViewPr>
      <p:scale>
        <a:sx n="1" d="1"/>
        <a:sy n="1" d="1"/>
      </p:scale>
      <p:origin x="0" y="0"/>
    </p:cViewPr>
  </p:notesTextViewPr>
  <p:sorterViewPr>
    <p:cViewPr>
      <p:scale>
        <a:sx n="100" d="100"/>
        <a:sy n="100" d="100"/>
      </p:scale>
      <p:origin x="0" y="-33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s, Rachel" userId="c3efa7a2-2168-4baf-b4d7-0607edfad0e2" providerId="ADAL" clId="{D9B5FC8A-9DB5-451A-BB63-0DCEE6722F42}"/>
    <pc:docChg chg="undo custSel modSld">
      <pc:chgData name="Davis, Rachel" userId="c3efa7a2-2168-4baf-b4d7-0607edfad0e2" providerId="ADAL" clId="{D9B5FC8A-9DB5-451A-BB63-0DCEE6722F42}" dt="2024-09-24T21:18:35.965" v="948" actId="20577"/>
      <pc:docMkLst>
        <pc:docMk/>
      </pc:docMkLst>
      <pc:sldChg chg="modSp mod">
        <pc:chgData name="Davis, Rachel" userId="c3efa7a2-2168-4baf-b4d7-0607edfad0e2" providerId="ADAL" clId="{D9B5FC8A-9DB5-451A-BB63-0DCEE6722F42}" dt="2024-09-24T18:25:41.364" v="854" actId="207"/>
        <pc:sldMkLst>
          <pc:docMk/>
          <pc:sldMk cId="521704126" sldId="260"/>
        </pc:sldMkLst>
        <pc:spChg chg="mod">
          <ac:chgData name="Davis, Rachel" userId="c3efa7a2-2168-4baf-b4d7-0607edfad0e2" providerId="ADAL" clId="{D9B5FC8A-9DB5-451A-BB63-0DCEE6722F42}" dt="2024-09-24T18:25:41.364" v="854" actId="207"/>
          <ac:spMkLst>
            <pc:docMk/>
            <pc:sldMk cId="521704126" sldId="260"/>
            <ac:spMk id="2" creationId="{00000000-0000-0000-0000-000000000000}"/>
          </ac:spMkLst>
        </pc:spChg>
      </pc:sldChg>
      <pc:sldChg chg="modSp mod">
        <pc:chgData name="Davis, Rachel" userId="c3efa7a2-2168-4baf-b4d7-0607edfad0e2" providerId="ADAL" clId="{D9B5FC8A-9DB5-451A-BB63-0DCEE6722F42}" dt="2024-09-24T18:19:10.949" v="770" actId="207"/>
        <pc:sldMkLst>
          <pc:docMk/>
          <pc:sldMk cId="43257910" sldId="266"/>
        </pc:sldMkLst>
        <pc:spChg chg="mod">
          <ac:chgData name="Davis, Rachel" userId="c3efa7a2-2168-4baf-b4d7-0607edfad0e2" providerId="ADAL" clId="{D9B5FC8A-9DB5-451A-BB63-0DCEE6722F42}" dt="2024-09-24T18:19:10.949" v="770" actId="207"/>
          <ac:spMkLst>
            <pc:docMk/>
            <pc:sldMk cId="43257910" sldId="266"/>
            <ac:spMk id="3" creationId="{077C33FD-78AA-CE07-5E05-F6E3FDD18404}"/>
          </ac:spMkLst>
        </pc:spChg>
      </pc:sldChg>
      <pc:sldChg chg="modSp mod">
        <pc:chgData name="Davis, Rachel" userId="c3efa7a2-2168-4baf-b4d7-0607edfad0e2" providerId="ADAL" clId="{D9B5FC8A-9DB5-451A-BB63-0DCEE6722F42}" dt="2024-09-24T18:27:45.280" v="888" actId="207"/>
        <pc:sldMkLst>
          <pc:docMk/>
          <pc:sldMk cId="3049038570" sldId="267"/>
        </pc:sldMkLst>
        <pc:spChg chg="mod">
          <ac:chgData name="Davis, Rachel" userId="c3efa7a2-2168-4baf-b4d7-0607edfad0e2" providerId="ADAL" clId="{D9B5FC8A-9DB5-451A-BB63-0DCEE6722F42}" dt="2024-09-24T18:27:45.280" v="888" actId="207"/>
          <ac:spMkLst>
            <pc:docMk/>
            <pc:sldMk cId="3049038570" sldId="267"/>
            <ac:spMk id="3" creationId="{FA94E049-D9FD-BE7A-D0B8-C57C91EA0F25}"/>
          </ac:spMkLst>
        </pc:spChg>
      </pc:sldChg>
      <pc:sldChg chg="modSp mod">
        <pc:chgData name="Davis, Rachel" userId="c3efa7a2-2168-4baf-b4d7-0607edfad0e2" providerId="ADAL" clId="{D9B5FC8A-9DB5-451A-BB63-0DCEE6722F42}" dt="2024-09-24T18:25:02.714" v="846" actId="207"/>
        <pc:sldMkLst>
          <pc:docMk/>
          <pc:sldMk cId="364506269" sldId="268"/>
        </pc:sldMkLst>
        <pc:spChg chg="mod">
          <ac:chgData name="Davis, Rachel" userId="c3efa7a2-2168-4baf-b4d7-0607edfad0e2" providerId="ADAL" clId="{D9B5FC8A-9DB5-451A-BB63-0DCEE6722F42}" dt="2024-09-24T18:25:02.714" v="846" actId="207"/>
          <ac:spMkLst>
            <pc:docMk/>
            <pc:sldMk cId="364506269" sldId="268"/>
            <ac:spMk id="3" creationId="{0AE78F6C-C3DD-BE25-8684-982B433C206B}"/>
          </ac:spMkLst>
        </pc:spChg>
      </pc:sldChg>
      <pc:sldChg chg="modSp mod">
        <pc:chgData name="Davis, Rachel" userId="c3efa7a2-2168-4baf-b4d7-0607edfad0e2" providerId="ADAL" clId="{D9B5FC8A-9DB5-451A-BB63-0DCEE6722F42}" dt="2024-09-24T18:25:17.625" v="849" actId="207"/>
        <pc:sldMkLst>
          <pc:docMk/>
          <pc:sldMk cId="2673283128" sldId="269"/>
        </pc:sldMkLst>
        <pc:spChg chg="mod">
          <ac:chgData name="Davis, Rachel" userId="c3efa7a2-2168-4baf-b4d7-0607edfad0e2" providerId="ADAL" clId="{D9B5FC8A-9DB5-451A-BB63-0DCEE6722F42}" dt="2024-09-24T18:25:17.625" v="849" actId="207"/>
          <ac:spMkLst>
            <pc:docMk/>
            <pc:sldMk cId="2673283128" sldId="269"/>
            <ac:spMk id="3" creationId="{163FA4C6-AA86-34B5-4EEF-CBEEF5FA140F}"/>
          </ac:spMkLst>
        </pc:spChg>
      </pc:sldChg>
      <pc:sldChg chg="modSp mod">
        <pc:chgData name="Davis, Rachel" userId="c3efa7a2-2168-4baf-b4d7-0607edfad0e2" providerId="ADAL" clId="{D9B5FC8A-9DB5-451A-BB63-0DCEE6722F42}" dt="2024-09-24T18:25:27.630" v="851" actId="207"/>
        <pc:sldMkLst>
          <pc:docMk/>
          <pc:sldMk cId="2012908038" sldId="270"/>
        </pc:sldMkLst>
        <pc:spChg chg="mod">
          <ac:chgData name="Davis, Rachel" userId="c3efa7a2-2168-4baf-b4d7-0607edfad0e2" providerId="ADAL" clId="{D9B5FC8A-9DB5-451A-BB63-0DCEE6722F42}" dt="2024-09-24T18:25:27.630" v="851" actId="207"/>
          <ac:spMkLst>
            <pc:docMk/>
            <pc:sldMk cId="2012908038" sldId="270"/>
            <ac:spMk id="3" creationId="{8BC851FD-4091-9978-2D6A-27ABAB516441}"/>
          </ac:spMkLst>
        </pc:spChg>
      </pc:sldChg>
      <pc:sldChg chg="modSp mod">
        <pc:chgData name="Davis, Rachel" userId="c3efa7a2-2168-4baf-b4d7-0607edfad0e2" providerId="ADAL" clId="{D9B5FC8A-9DB5-451A-BB63-0DCEE6722F42}" dt="2024-09-24T18:26:07.463" v="861" actId="207"/>
        <pc:sldMkLst>
          <pc:docMk/>
          <pc:sldMk cId="3193810309" sldId="271"/>
        </pc:sldMkLst>
        <pc:spChg chg="mod">
          <ac:chgData name="Davis, Rachel" userId="c3efa7a2-2168-4baf-b4d7-0607edfad0e2" providerId="ADAL" clId="{D9B5FC8A-9DB5-451A-BB63-0DCEE6722F42}" dt="2024-09-24T18:26:07.463" v="861" actId="207"/>
          <ac:spMkLst>
            <pc:docMk/>
            <pc:sldMk cId="3193810309" sldId="271"/>
            <ac:spMk id="3" creationId="{455514A9-0229-0A9F-A18B-9E0F7897DE64}"/>
          </ac:spMkLst>
        </pc:spChg>
      </pc:sldChg>
      <pc:sldChg chg="modSp mod">
        <pc:chgData name="Davis, Rachel" userId="c3efa7a2-2168-4baf-b4d7-0607edfad0e2" providerId="ADAL" clId="{D9B5FC8A-9DB5-451A-BB63-0DCEE6722F42}" dt="2024-09-24T18:25:35.484" v="853" actId="207"/>
        <pc:sldMkLst>
          <pc:docMk/>
          <pc:sldMk cId="667679266" sldId="272"/>
        </pc:sldMkLst>
        <pc:spChg chg="mod">
          <ac:chgData name="Davis, Rachel" userId="c3efa7a2-2168-4baf-b4d7-0607edfad0e2" providerId="ADAL" clId="{D9B5FC8A-9DB5-451A-BB63-0DCEE6722F42}" dt="2024-09-24T18:25:35.484" v="853" actId="207"/>
          <ac:spMkLst>
            <pc:docMk/>
            <pc:sldMk cId="667679266" sldId="272"/>
            <ac:spMk id="3" creationId="{88840AB0-71BA-E29E-DC4F-F350115ADA03}"/>
          </ac:spMkLst>
        </pc:spChg>
      </pc:sldChg>
      <pc:sldChg chg="modSp mod">
        <pc:chgData name="Davis, Rachel" userId="c3efa7a2-2168-4baf-b4d7-0607edfad0e2" providerId="ADAL" clId="{D9B5FC8A-9DB5-451A-BB63-0DCEE6722F42}" dt="2024-09-24T21:18:35.965" v="948" actId="20577"/>
        <pc:sldMkLst>
          <pc:docMk/>
          <pc:sldMk cId="2901695621" sldId="273"/>
        </pc:sldMkLst>
        <pc:spChg chg="mod">
          <ac:chgData name="Davis, Rachel" userId="c3efa7a2-2168-4baf-b4d7-0607edfad0e2" providerId="ADAL" clId="{D9B5FC8A-9DB5-451A-BB63-0DCEE6722F42}" dt="2024-09-24T21:18:35.965" v="948" actId="20577"/>
          <ac:spMkLst>
            <pc:docMk/>
            <pc:sldMk cId="2901695621" sldId="273"/>
            <ac:spMk id="3" creationId="{08033C6A-4AC2-CD61-B1A4-507F5BC61EB3}"/>
          </ac:spMkLst>
        </pc:spChg>
      </pc:sldChg>
      <pc:sldChg chg="modSp mod">
        <pc:chgData name="Davis, Rachel" userId="c3efa7a2-2168-4baf-b4d7-0607edfad0e2" providerId="ADAL" clId="{D9B5FC8A-9DB5-451A-BB63-0DCEE6722F42}" dt="2024-09-24T18:26:16.599" v="863" actId="207"/>
        <pc:sldMkLst>
          <pc:docMk/>
          <pc:sldMk cId="1405388399" sldId="274"/>
        </pc:sldMkLst>
        <pc:spChg chg="mod">
          <ac:chgData name="Davis, Rachel" userId="c3efa7a2-2168-4baf-b4d7-0607edfad0e2" providerId="ADAL" clId="{D9B5FC8A-9DB5-451A-BB63-0DCEE6722F42}" dt="2024-09-24T18:26:16.599" v="863" actId="207"/>
          <ac:spMkLst>
            <pc:docMk/>
            <pc:sldMk cId="1405388399" sldId="274"/>
            <ac:spMk id="3" creationId="{455514A9-0229-0A9F-A18B-9E0F7897DE64}"/>
          </ac:spMkLst>
        </pc:spChg>
      </pc:sldChg>
      <pc:sldChg chg="modSp mod">
        <pc:chgData name="Davis, Rachel" userId="c3efa7a2-2168-4baf-b4d7-0607edfad0e2" providerId="ADAL" clId="{D9B5FC8A-9DB5-451A-BB63-0DCEE6722F42}" dt="2024-09-24T18:26:40.387" v="868" actId="207"/>
        <pc:sldMkLst>
          <pc:docMk/>
          <pc:sldMk cId="1523775913" sldId="275"/>
        </pc:sldMkLst>
        <pc:spChg chg="mod">
          <ac:chgData name="Davis, Rachel" userId="c3efa7a2-2168-4baf-b4d7-0607edfad0e2" providerId="ADAL" clId="{D9B5FC8A-9DB5-451A-BB63-0DCEE6722F42}" dt="2024-09-24T18:26:40.387" v="868" actId="207"/>
          <ac:spMkLst>
            <pc:docMk/>
            <pc:sldMk cId="1523775913" sldId="275"/>
            <ac:spMk id="3" creationId="{455514A9-0229-0A9F-A18B-9E0F7897DE64}"/>
          </ac:spMkLst>
        </pc:spChg>
      </pc:sldChg>
      <pc:sldChg chg="modSp mod">
        <pc:chgData name="Davis, Rachel" userId="c3efa7a2-2168-4baf-b4d7-0607edfad0e2" providerId="ADAL" clId="{D9B5FC8A-9DB5-451A-BB63-0DCEE6722F42}" dt="2024-09-24T18:19:31.747" v="774" actId="207"/>
        <pc:sldMkLst>
          <pc:docMk/>
          <pc:sldMk cId="707266392" sldId="279"/>
        </pc:sldMkLst>
        <pc:spChg chg="mod">
          <ac:chgData name="Davis, Rachel" userId="c3efa7a2-2168-4baf-b4d7-0607edfad0e2" providerId="ADAL" clId="{D9B5FC8A-9DB5-451A-BB63-0DCEE6722F42}" dt="2024-09-24T18:19:31.747" v="774" actId="207"/>
          <ac:spMkLst>
            <pc:docMk/>
            <pc:sldMk cId="707266392" sldId="279"/>
            <ac:spMk id="3" creationId="{6CA38367-D540-A877-BC37-1B71A536C6EA}"/>
          </ac:spMkLst>
        </pc:spChg>
      </pc:sldChg>
      <pc:sldChg chg="modSp mod">
        <pc:chgData name="Davis, Rachel" userId="c3efa7a2-2168-4baf-b4d7-0607edfad0e2" providerId="ADAL" clId="{D9B5FC8A-9DB5-451A-BB63-0DCEE6722F42}" dt="2024-09-24T18:27:35.603" v="886" actId="207"/>
        <pc:sldMkLst>
          <pc:docMk/>
          <pc:sldMk cId="2879791219" sldId="280"/>
        </pc:sldMkLst>
        <pc:spChg chg="mod">
          <ac:chgData name="Davis, Rachel" userId="c3efa7a2-2168-4baf-b4d7-0607edfad0e2" providerId="ADAL" clId="{D9B5FC8A-9DB5-451A-BB63-0DCEE6722F42}" dt="2024-09-24T17:59:21.162" v="539" actId="20577"/>
          <ac:spMkLst>
            <pc:docMk/>
            <pc:sldMk cId="2879791219" sldId="280"/>
            <ac:spMk id="2" creationId="{59E96B08-D256-234A-AA50-81EE9CDFF994}"/>
          </ac:spMkLst>
        </pc:spChg>
        <pc:spChg chg="mod">
          <ac:chgData name="Davis, Rachel" userId="c3efa7a2-2168-4baf-b4d7-0607edfad0e2" providerId="ADAL" clId="{D9B5FC8A-9DB5-451A-BB63-0DCEE6722F42}" dt="2024-09-24T18:27:35.603" v="886" actId="207"/>
          <ac:spMkLst>
            <pc:docMk/>
            <pc:sldMk cId="2879791219" sldId="280"/>
            <ac:spMk id="3" creationId="{9128E5AE-6440-42FC-B1F0-E265EB9A8842}"/>
          </ac:spMkLst>
        </pc:spChg>
      </pc:sldChg>
      <pc:sldChg chg="modSp mod">
        <pc:chgData name="Davis, Rachel" userId="c3efa7a2-2168-4baf-b4d7-0607edfad0e2" providerId="ADAL" clId="{D9B5FC8A-9DB5-451A-BB63-0DCEE6722F42}" dt="2024-09-24T21:14:59.914" v="940" actId="20577"/>
        <pc:sldMkLst>
          <pc:docMk/>
          <pc:sldMk cId="2196401269" sldId="281"/>
        </pc:sldMkLst>
        <pc:spChg chg="mod">
          <ac:chgData name="Davis, Rachel" userId="c3efa7a2-2168-4baf-b4d7-0607edfad0e2" providerId="ADAL" clId="{D9B5FC8A-9DB5-451A-BB63-0DCEE6722F42}" dt="2024-09-24T17:59:25.341" v="540" actId="20577"/>
          <ac:spMkLst>
            <pc:docMk/>
            <pc:sldMk cId="2196401269" sldId="281"/>
            <ac:spMk id="2" creationId="{59E96B08-D256-234A-AA50-81EE9CDFF994}"/>
          </ac:spMkLst>
        </pc:spChg>
        <pc:spChg chg="mod">
          <ac:chgData name="Davis, Rachel" userId="c3efa7a2-2168-4baf-b4d7-0607edfad0e2" providerId="ADAL" clId="{D9B5FC8A-9DB5-451A-BB63-0DCEE6722F42}" dt="2024-09-24T21:14:59.914" v="940" actId="20577"/>
          <ac:spMkLst>
            <pc:docMk/>
            <pc:sldMk cId="2196401269" sldId="281"/>
            <ac:spMk id="3" creationId="{9128E5AE-6440-42FC-B1F0-E265EB9A8842}"/>
          </ac:spMkLst>
        </pc:spChg>
      </pc:sldChg>
      <pc:sldChg chg="modSp mod">
        <pc:chgData name="Davis, Rachel" userId="c3efa7a2-2168-4baf-b4d7-0607edfad0e2" providerId="ADAL" clId="{D9B5FC8A-9DB5-451A-BB63-0DCEE6722F42}" dt="2024-09-24T18:28:00.917" v="892" actId="207"/>
        <pc:sldMkLst>
          <pc:docMk/>
          <pc:sldMk cId="1973082919" sldId="282"/>
        </pc:sldMkLst>
        <pc:spChg chg="mod">
          <ac:chgData name="Davis, Rachel" userId="c3efa7a2-2168-4baf-b4d7-0607edfad0e2" providerId="ADAL" clId="{D9B5FC8A-9DB5-451A-BB63-0DCEE6722F42}" dt="2024-09-24T18:28:00.917" v="892" actId="207"/>
          <ac:spMkLst>
            <pc:docMk/>
            <pc:sldMk cId="1973082919" sldId="282"/>
            <ac:spMk id="3" creationId="{D1A314A1-6A5C-5185-9230-490C6DAA9625}"/>
          </ac:spMkLst>
        </pc:spChg>
      </pc:sldChg>
      <pc:sldChg chg="modSp mod">
        <pc:chgData name="Davis, Rachel" userId="c3efa7a2-2168-4baf-b4d7-0607edfad0e2" providerId="ADAL" clId="{D9B5FC8A-9DB5-451A-BB63-0DCEE6722F42}" dt="2024-09-24T18:25:57.435" v="858" actId="207"/>
        <pc:sldMkLst>
          <pc:docMk/>
          <pc:sldMk cId="1993101494" sldId="283"/>
        </pc:sldMkLst>
        <pc:spChg chg="mod">
          <ac:chgData name="Davis, Rachel" userId="c3efa7a2-2168-4baf-b4d7-0607edfad0e2" providerId="ADAL" clId="{D9B5FC8A-9DB5-451A-BB63-0DCEE6722F42}" dt="2024-09-24T18:25:57.435" v="858" actId="207"/>
          <ac:spMkLst>
            <pc:docMk/>
            <pc:sldMk cId="1993101494" sldId="283"/>
            <ac:spMk id="3" creationId="{6BFD6F41-9839-8072-C0D6-872947E706A8}"/>
          </ac:spMkLst>
        </pc:spChg>
      </pc:sldChg>
      <pc:sldChg chg="modSp mod">
        <pc:chgData name="Davis, Rachel" userId="c3efa7a2-2168-4baf-b4d7-0607edfad0e2" providerId="ADAL" clId="{D9B5FC8A-9DB5-451A-BB63-0DCEE6722F42}" dt="2024-09-24T18:26:54.038" v="872" actId="207"/>
        <pc:sldMkLst>
          <pc:docMk/>
          <pc:sldMk cId="1765764268" sldId="284"/>
        </pc:sldMkLst>
        <pc:spChg chg="mod">
          <ac:chgData name="Davis, Rachel" userId="c3efa7a2-2168-4baf-b4d7-0607edfad0e2" providerId="ADAL" clId="{D9B5FC8A-9DB5-451A-BB63-0DCEE6722F42}" dt="2024-09-24T18:26:54.038" v="872" actId="207"/>
          <ac:spMkLst>
            <pc:docMk/>
            <pc:sldMk cId="1765764268" sldId="284"/>
            <ac:spMk id="3" creationId="{6BFD6F41-9839-8072-C0D6-872947E706A8}"/>
          </ac:spMkLst>
        </pc:spChg>
      </pc:sldChg>
      <pc:sldChg chg="modSp mod">
        <pc:chgData name="Davis, Rachel" userId="c3efa7a2-2168-4baf-b4d7-0607edfad0e2" providerId="ADAL" clId="{D9B5FC8A-9DB5-451A-BB63-0DCEE6722F42}" dt="2024-09-24T18:28:54.380" v="903" actId="12788"/>
        <pc:sldMkLst>
          <pc:docMk/>
          <pc:sldMk cId="1968059493" sldId="285"/>
        </pc:sldMkLst>
        <pc:spChg chg="mod">
          <ac:chgData name="Davis, Rachel" userId="c3efa7a2-2168-4baf-b4d7-0607edfad0e2" providerId="ADAL" clId="{D9B5FC8A-9DB5-451A-BB63-0DCEE6722F42}" dt="2024-09-24T18:28:54.380" v="903" actId="12788"/>
          <ac:spMkLst>
            <pc:docMk/>
            <pc:sldMk cId="1968059493" sldId="285"/>
            <ac:spMk id="4" creationId="{98250C18-EF3A-8DB5-EA63-3D2E8BF74286}"/>
          </ac:spMkLst>
        </pc:spChg>
      </pc:sldChg>
      <pc:sldChg chg="modSp mod">
        <pc:chgData name="Davis, Rachel" userId="c3efa7a2-2168-4baf-b4d7-0607edfad0e2" providerId="ADAL" clId="{D9B5FC8A-9DB5-451A-BB63-0DCEE6722F42}" dt="2024-09-24T18:29:25.737" v="912" actId="207"/>
        <pc:sldMkLst>
          <pc:docMk/>
          <pc:sldMk cId="2916007399" sldId="286"/>
        </pc:sldMkLst>
        <pc:spChg chg="mod">
          <ac:chgData name="Davis, Rachel" userId="c3efa7a2-2168-4baf-b4d7-0607edfad0e2" providerId="ADAL" clId="{D9B5FC8A-9DB5-451A-BB63-0DCEE6722F42}" dt="2024-09-24T18:29:25.737" v="912" actId="207"/>
          <ac:spMkLst>
            <pc:docMk/>
            <pc:sldMk cId="2916007399" sldId="286"/>
            <ac:spMk id="3" creationId="{106C8F72-12AC-ED0F-84D8-2BE058EAD82B}"/>
          </ac:spMkLst>
        </pc:spChg>
      </pc:sldChg>
      <pc:sldChg chg="addSp delSp modSp mod">
        <pc:chgData name="Davis, Rachel" userId="c3efa7a2-2168-4baf-b4d7-0607edfad0e2" providerId="ADAL" clId="{D9B5FC8A-9DB5-451A-BB63-0DCEE6722F42}" dt="2024-09-24T18:29:39.241" v="916" actId="207"/>
        <pc:sldMkLst>
          <pc:docMk/>
          <pc:sldMk cId="4269303527" sldId="287"/>
        </pc:sldMkLst>
        <pc:spChg chg="mod">
          <ac:chgData name="Davis, Rachel" userId="c3efa7a2-2168-4baf-b4d7-0607edfad0e2" providerId="ADAL" clId="{D9B5FC8A-9DB5-451A-BB63-0DCEE6722F42}" dt="2024-09-24T18:29:30.438" v="913" actId="207"/>
          <ac:spMkLst>
            <pc:docMk/>
            <pc:sldMk cId="4269303527" sldId="287"/>
            <ac:spMk id="2" creationId="{4D7F186C-E5A2-D49D-7B14-79CE8EAB4146}"/>
          </ac:spMkLst>
        </pc:spChg>
        <pc:spChg chg="add mod">
          <ac:chgData name="Davis, Rachel" userId="c3efa7a2-2168-4baf-b4d7-0607edfad0e2" providerId="ADAL" clId="{D9B5FC8A-9DB5-451A-BB63-0DCEE6722F42}" dt="2024-09-24T18:29:39.241" v="916" actId="207"/>
          <ac:spMkLst>
            <pc:docMk/>
            <pc:sldMk cId="4269303527" sldId="287"/>
            <ac:spMk id="3" creationId="{3101E7F1-8765-128A-A5CD-F3AEE271A045}"/>
          </ac:spMkLst>
        </pc:spChg>
        <pc:spChg chg="mod">
          <ac:chgData name="Davis, Rachel" userId="c3efa7a2-2168-4baf-b4d7-0607edfad0e2" providerId="ADAL" clId="{D9B5FC8A-9DB5-451A-BB63-0DCEE6722F42}" dt="2024-09-24T18:19:57.884" v="779" actId="14100"/>
          <ac:spMkLst>
            <pc:docMk/>
            <pc:sldMk cId="4269303527" sldId="287"/>
            <ac:spMk id="4" creationId="{C54498AA-C647-A299-6F6A-7D5A8A27108A}"/>
          </ac:spMkLst>
        </pc:spChg>
        <pc:spChg chg="add del">
          <ac:chgData name="Davis, Rachel" userId="c3efa7a2-2168-4baf-b4d7-0607edfad0e2" providerId="ADAL" clId="{D9B5FC8A-9DB5-451A-BB63-0DCEE6722F42}" dt="2024-09-24T18:20:57.323" v="818" actId="22"/>
          <ac:spMkLst>
            <pc:docMk/>
            <pc:sldMk cId="4269303527" sldId="287"/>
            <ac:spMk id="6" creationId="{45A03A7A-042E-0B10-A2FC-B7DCBCA3B6B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406E1-DE97-0243-B203-CF000D31404B}"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E5C425-0FDA-7745-9354-C92A2D97F4AA}" type="slidenum">
              <a:rPr lang="en-US" smtClean="0"/>
              <a:t>‹#›</a:t>
            </a:fld>
            <a:endParaRPr lang="en-US"/>
          </a:p>
        </p:txBody>
      </p:sp>
    </p:spTree>
    <p:extLst>
      <p:ext uri="{BB962C8B-B14F-4D97-AF65-F5344CB8AC3E}">
        <p14:creationId xmlns:p14="http://schemas.microsoft.com/office/powerpoint/2010/main" val="17616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E5C425-0FDA-7745-9354-C92A2D97F4AA}" type="slidenum">
              <a:rPr lang="en-US" smtClean="0"/>
              <a:t>2</a:t>
            </a:fld>
            <a:endParaRPr lang="en-US"/>
          </a:p>
        </p:txBody>
      </p:sp>
    </p:spTree>
    <p:extLst>
      <p:ext uri="{BB962C8B-B14F-4D97-AF65-F5344CB8AC3E}">
        <p14:creationId xmlns:p14="http://schemas.microsoft.com/office/powerpoint/2010/main" val="2739664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E5C425-0FDA-7745-9354-C92A2D97F4AA}" type="slidenum">
              <a:rPr lang="en-US" smtClean="0"/>
              <a:t>6</a:t>
            </a:fld>
            <a:endParaRPr lang="en-US"/>
          </a:p>
        </p:txBody>
      </p:sp>
    </p:spTree>
    <p:extLst>
      <p:ext uri="{BB962C8B-B14F-4D97-AF65-F5344CB8AC3E}">
        <p14:creationId xmlns:p14="http://schemas.microsoft.com/office/powerpoint/2010/main" val="200335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E5C425-0FDA-7745-9354-C92A2D97F4AA}" type="slidenum">
              <a:rPr lang="en-US" smtClean="0"/>
              <a:t>12</a:t>
            </a:fld>
            <a:endParaRPr lang="en-US"/>
          </a:p>
        </p:txBody>
      </p:sp>
    </p:spTree>
    <p:extLst>
      <p:ext uri="{BB962C8B-B14F-4D97-AF65-F5344CB8AC3E}">
        <p14:creationId xmlns:p14="http://schemas.microsoft.com/office/powerpoint/2010/main" val="305850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0D52C12-54C0-074C-BB16-47901515BA93}" type="datetime1">
              <a:rPr lang="en-US" smtClean="0"/>
              <a:t>9/24/2024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821854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0187E9-E7DA-7E45-9CA2-0A821E8D4A38}" type="datetime1">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621290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EEB82AE-B034-3F49-993C-B5D2834ADEA5}" type="datetime1">
              <a:rPr lang="en-US" smtClean="0"/>
              <a:t>9/24/2024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38123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319C8D-5DFC-7E4E-99E9-B6A47DC77EBE}" type="datetime1">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292692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360CD8-A43A-F74B-A9C1-8E64FDA4E8B3}" type="datetime1">
              <a:rPr lang="en-US" smtClean="0"/>
              <a:t>9/24/2024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14638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58FC23-EB2F-8E42-982F-F68311973EB7}" type="datetime1">
              <a:rPr lang="en-US" smtClean="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535340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D3532A-2615-754A-AA5F-72C4D97EDAF2}" type="datetime1">
              <a:rPr lang="en-US" smtClean="0"/>
              <a:t>9/24/2024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12657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A3EA2F-92F0-204B-B810-23BEA1325BFF}" type="datetime1">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3140782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A02F5B-06A5-6F47-A06F-E1D36236B157}" type="datetime1">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01198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A1AC9C-7698-5548-B849-237872EC7B8F}" type="datetime1">
              <a:rPr lang="en-US" smtClean="0"/>
              <a:t>9/24/2024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991281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E766907-5CFF-5849-9678-BC574C5137C8}" type="datetime1">
              <a:rPr lang="en-US" smtClean="0"/>
              <a:t>9/24/2024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32960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8D198C7-DDAE-A749-9BAC-9ADB3C49649E}" type="datetime1">
              <a:rPr lang="en-US" smtClean="0"/>
              <a:t>9/24/2024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4862034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08D198C7-DDAE-A749-9BAC-9ADB3C49649E}" type="datetime1">
              <a:rPr lang="en-US" smtClean="0"/>
              <a:t>9/24/2024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5122313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AC86287-6CC8-B547-8CCB-A7FEC83678A3}" type="datetime1">
              <a:rPr lang="en-US" smtClean="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737971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10127FAD-4ED4-7840-A24E-D49A5F45A744}" type="datetime1">
              <a:rPr lang="en-US" smtClean="0"/>
              <a:t>9/24/2024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135447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A066F9-D993-E64D-A3CB-ED53BFF52C0E}" type="datetime1">
              <a:rPr lang="en-US" smtClean="0"/>
              <a:t>9/24/2024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772633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69D29815-CA01-5646-B3AC-425D94932346}" type="datetime1">
              <a:rPr lang="en-US" smtClean="0"/>
              <a:t>9/24/2024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23364121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9DB01-4564-B58C-11E0-593C012DC8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57A6842-7A54-855F-A187-43AE5CC60D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342006-7184-E1D5-3605-44F06D1AF34A}"/>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5" name="Footer Placeholder 4">
            <a:extLst>
              <a:ext uri="{FF2B5EF4-FFF2-40B4-BE49-F238E27FC236}">
                <a16:creationId xmlns:a16="http://schemas.microsoft.com/office/drawing/2014/main" id="{2F533624-B5EB-8CC8-7AEA-4B7965B6F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87EC3B-C84C-56FD-9AD5-F16F6BD422DE}"/>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27087338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EC87E-FD5D-0D15-7D93-F2B2EBBEB5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E2CBE7-7489-3E54-2B27-8EC3499464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EC15B2-691B-5566-B2BD-8E65A7CBDE7E}"/>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5" name="Footer Placeholder 4">
            <a:extLst>
              <a:ext uri="{FF2B5EF4-FFF2-40B4-BE49-F238E27FC236}">
                <a16:creationId xmlns:a16="http://schemas.microsoft.com/office/drawing/2014/main" id="{62AD044D-E551-C181-D2A5-914D6B7E8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A255AD-5055-1161-D648-CD6F6888F480}"/>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15604464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AF16-F6F0-C7D6-D01E-C2AB133E26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38C93D-D136-F163-234D-2E647DA092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207B44-4966-CB35-2C3D-4FA4B1151FEB}"/>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5" name="Footer Placeholder 4">
            <a:extLst>
              <a:ext uri="{FF2B5EF4-FFF2-40B4-BE49-F238E27FC236}">
                <a16:creationId xmlns:a16="http://schemas.microsoft.com/office/drawing/2014/main" id="{E10D118D-CFC2-6C0D-3221-958F9F3F40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E40E22-C566-C91B-5E28-7B6C08508DC5}"/>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9764026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B0D42-885A-0EF3-7337-E7DEFBF490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CAA632-06E2-14FE-B551-194298FD8C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72BAD8-BEBD-8260-EE79-0953C97095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B922052-6B89-6364-77CC-8B9FBFF6CD9A}"/>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6" name="Footer Placeholder 5">
            <a:extLst>
              <a:ext uri="{FF2B5EF4-FFF2-40B4-BE49-F238E27FC236}">
                <a16:creationId xmlns:a16="http://schemas.microsoft.com/office/drawing/2014/main" id="{8361396C-1348-C4B5-4A00-0E6A1E9F1B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CF53BC-DBB7-AB58-5CCA-1CBFBB7F0A85}"/>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22868089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D0A43-05A8-7D69-FCF7-FBA7D4C88A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86E0EC-77D3-62D4-D676-F1B6E4BEDA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B6C829-CD90-FF7E-BE92-EED9D3442A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0A8326-6743-8EDD-EFF8-795B69363E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3509512-458C-C8E1-B909-644CB07338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3F0B0D-7037-AE69-FD12-76D95C91176B}"/>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8" name="Footer Placeholder 7">
            <a:extLst>
              <a:ext uri="{FF2B5EF4-FFF2-40B4-BE49-F238E27FC236}">
                <a16:creationId xmlns:a16="http://schemas.microsoft.com/office/drawing/2014/main" id="{FD952BFC-E488-16F8-0DCA-CEADF819C1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431E34-B681-292B-355F-99283DC7C288}"/>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9010277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DC9AA-740C-DDE1-D6AE-140AC7F40A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C33A9B-0558-F15F-5796-80F96492F458}"/>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4" name="Footer Placeholder 3">
            <a:extLst>
              <a:ext uri="{FF2B5EF4-FFF2-40B4-BE49-F238E27FC236}">
                <a16:creationId xmlns:a16="http://schemas.microsoft.com/office/drawing/2014/main" id="{B1D79AC4-EF2B-68EC-CF08-C280ED2235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C5D83B-CEE3-9260-D354-624B6E1A1F6B}"/>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35753633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1A7C33-AD79-DD0B-51F7-09C82C305AF2}"/>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3" name="Footer Placeholder 2">
            <a:extLst>
              <a:ext uri="{FF2B5EF4-FFF2-40B4-BE49-F238E27FC236}">
                <a16:creationId xmlns:a16="http://schemas.microsoft.com/office/drawing/2014/main" id="{A3B3E0CB-FE6D-5A04-3941-9479B32516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049DCA-1B21-8394-BDCA-ABC60F53E8D0}"/>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30100392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7218B-413A-36FA-567E-4EA04DD148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0892FC-B33B-AA49-9F3A-CF1BB248C1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9B2D90-F142-506A-71F2-7C2DCE2E62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54322C-1602-FBBE-B091-53BC2645529C}"/>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6" name="Footer Placeholder 5">
            <a:extLst>
              <a:ext uri="{FF2B5EF4-FFF2-40B4-BE49-F238E27FC236}">
                <a16:creationId xmlns:a16="http://schemas.microsoft.com/office/drawing/2014/main" id="{4A865770-2705-6AFE-8056-8078AF2347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0BFFA6-8A1E-EB21-2496-7E27BB7C5E97}"/>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13743478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D2399-E96D-980A-95D0-9522F7D2E4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19AD28-7350-1637-10BA-AA921EC26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6CD408-A2EB-A77D-256F-5AAB8F7D33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EF317E-208D-BDBB-0289-9C7C39CE6B4D}"/>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6" name="Footer Placeholder 5">
            <a:extLst>
              <a:ext uri="{FF2B5EF4-FFF2-40B4-BE49-F238E27FC236}">
                <a16:creationId xmlns:a16="http://schemas.microsoft.com/office/drawing/2014/main" id="{8B305B39-A861-2935-F407-E0603C4C35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7F4E00-91F8-A735-A6BB-B872EBBA5833}"/>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3533403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7222B-CEAB-224C-D0F3-F6FD58F64C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CC0A4E4-8663-3413-D755-487A6D236E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BD04A-D926-1139-E75C-5205EEB686C2}"/>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5" name="Footer Placeholder 4">
            <a:extLst>
              <a:ext uri="{FF2B5EF4-FFF2-40B4-BE49-F238E27FC236}">
                <a16:creationId xmlns:a16="http://schemas.microsoft.com/office/drawing/2014/main" id="{561E6B67-F250-5C8B-4498-D66766BC1A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B9157-C41F-7955-C4C5-9FC37AA91D72}"/>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3945777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488F76-7698-36BC-764F-0893D0DD3D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D5EC55-25C5-3F94-44CD-CD53D77888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982064-9012-D9A7-7085-5D1FDEE55842}"/>
              </a:ext>
            </a:extLst>
          </p:cNvPr>
          <p:cNvSpPr>
            <a:spLocks noGrp="1"/>
          </p:cNvSpPr>
          <p:nvPr>
            <p:ph type="dt" sz="half" idx="10"/>
          </p:nvPr>
        </p:nvSpPr>
        <p:spPr/>
        <p:txBody>
          <a:bodyPr/>
          <a:lstStyle/>
          <a:p>
            <a:fld id="{4F601A69-C835-D94E-8C6C-DBA9001D744F}" type="datetimeFigureOut">
              <a:rPr lang="en-US" smtClean="0"/>
              <a:t>9/24/2024</a:t>
            </a:fld>
            <a:endParaRPr lang="en-US"/>
          </a:p>
        </p:txBody>
      </p:sp>
      <p:sp>
        <p:nvSpPr>
          <p:cNvPr id="5" name="Footer Placeholder 4">
            <a:extLst>
              <a:ext uri="{FF2B5EF4-FFF2-40B4-BE49-F238E27FC236}">
                <a16:creationId xmlns:a16="http://schemas.microsoft.com/office/drawing/2014/main" id="{D60A9D8B-9A48-68D4-0E83-D9A63760A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BBF14D-A259-7733-8AE6-0A22D036114D}"/>
              </a:ext>
            </a:extLst>
          </p:cNvPr>
          <p:cNvSpPr>
            <a:spLocks noGrp="1"/>
          </p:cNvSpPr>
          <p:nvPr>
            <p:ph type="sldNum" sz="quarter" idx="12"/>
          </p:nvPr>
        </p:nvSpPr>
        <p:spPr/>
        <p:txBody>
          <a:bodyPr/>
          <a:lstStyle/>
          <a:p>
            <a:fld id="{6A7E2FA5-6616-A94B-8BA4-616A3DFA1EB2}" type="slidenum">
              <a:rPr lang="en-US" smtClean="0"/>
              <a:t>‹#›</a:t>
            </a:fld>
            <a:endParaRPr lang="en-US"/>
          </a:p>
        </p:txBody>
      </p:sp>
    </p:spTree>
    <p:extLst>
      <p:ext uri="{BB962C8B-B14F-4D97-AF65-F5344CB8AC3E}">
        <p14:creationId xmlns:p14="http://schemas.microsoft.com/office/powerpoint/2010/main" val="2010187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EC752B0-0D6A-4BD3-B770-9D4B418B66CA}" type="datetimeFigureOut">
              <a:rPr lang="en-US" smtClean="0"/>
              <a:t>9/24/2024</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72B9553-83D4-4C87-A5B7-EC06D2604184}" type="slidenum">
              <a:rPr lang="en-US" smtClean="0"/>
              <a:t>‹#›</a:t>
            </a:fld>
            <a:endParaRPr lang="en-US"/>
          </a:p>
        </p:txBody>
      </p:sp>
    </p:spTree>
    <p:extLst>
      <p:ext uri="{BB962C8B-B14F-4D97-AF65-F5344CB8AC3E}">
        <p14:creationId xmlns:p14="http://schemas.microsoft.com/office/powerpoint/2010/main" val="2176325109"/>
      </p:ext>
    </p:extLst>
  </p:cSld>
  <p:clrMap bg1="dk1" tx1="lt1" bg2="dk2" tx2="lt2" accent1="accent1" accent2="accent2" accent3="accent3" accent4="accent4" accent5="accent5" accent6="accent6" hlink="hlink" folHlink="folHlink"/>
  <p:sldLayoutIdLst>
    <p:sldLayoutId id="2147483924"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 id="2147483935" r:id="rId12"/>
    <p:sldLayoutId id="2147483936" r:id="rId13"/>
    <p:sldLayoutId id="2147483937" r:id="rId14"/>
    <p:sldLayoutId id="2147483938" r:id="rId15"/>
    <p:sldLayoutId id="2147483939" r:id="rId16"/>
    <p:sldLayoutId id="2147483940"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AE6B6C-B969-9FE5-EE6A-1FED41284B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ECAEE6-E4EB-5CC2-16D6-38F428F587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6C24A2-D16D-A9FD-7E96-3744203620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01A69-C835-D94E-8C6C-DBA9001D744F}" type="datetimeFigureOut">
              <a:rPr lang="en-US" smtClean="0"/>
              <a:t>9/24/2024</a:t>
            </a:fld>
            <a:endParaRPr lang="en-US"/>
          </a:p>
        </p:txBody>
      </p:sp>
      <p:sp>
        <p:nvSpPr>
          <p:cNvPr id="5" name="Footer Placeholder 4">
            <a:extLst>
              <a:ext uri="{FF2B5EF4-FFF2-40B4-BE49-F238E27FC236}">
                <a16:creationId xmlns:a16="http://schemas.microsoft.com/office/drawing/2014/main" id="{F9CA3EA8-0C6F-ADD1-72F8-64D61C4736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A59EC48-BE2C-C487-E1EA-1901AB5026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7E2FA5-6616-A94B-8BA4-616A3DFA1EB2}" type="slidenum">
              <a:rPr lang="en-US" smtClean="0"/>
              <a:t>‹#›</a:t>
            </a:fld>
            <a:endParaRPr lang="en-US"/>
          </a:p>
        </p:txBody>
      </p:sp>
    </p:spTree>
    <p:extLst>
      <p:ext uri="{BB962C8B-B14F-4D97-AF65-F5344CB8AC3E}">
        <p14:creationId xmlns:p14="http://schemas.microsoft.com/office/powerpoint/2010/main" val="2921783100"/>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 id="2147483950" r:id="rId9"/>
    <p:sldLayoutId id="2147483951" r:id="rId10"/>
    <p:sldLayoutId id="214748395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PMETZ@mailbox.sc.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www.sc.edu/study/colleges_schools/public_health/study/areas_of_study/health_promotion_education_and_behavior/hpeb_student_resources.php"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05A6-5E5D-BA11-1BDB-FEE08F18E648}"/>
              </a:ext>
            </a:extLst>
          </p:cNvPr>
          <p:cNvSpPr>
            <a:spLocks noGrp="1"/>
          </p:cNvSpPr>
          <p:nvPr>
            <p:ph type="ctrTitle"/>
          </p:nvPr>
        </p:nvSpPr>
        <p:spPr/>
        <p:txBody>
          <a:bodyPr>
            <a:normAutofit fontScale="90000"/>
          </a:bodyPr>
          <a:lstStyle/>
          <a:p>
            <a:r>
              <a:rPr lang="en-US" dirty="0"/>
              <a:t>HPEB MPH Comprehensive</a:t>
            </a:r>
            <a:br>
              <a:rPr lang="en-US" dirty="0"/>
            </a:br>
            <a:r>
              <a:rPr lang="en-US" dirty="0"/>
              <a:t>Examination Explainer</a:t>
            </a:r>
          </a:p>
        </p:txBody>
      </p:sp>
      <p:sp>
        <p:nvSpPr>
          <p:cNvPr id="3" name="Subtitle 2">
            <a:extLst>
              <a:ext uri="{FF2B5EF4-FFF2-40B4-BE49-F238E27FC236}">
                <a16:creationId xmlns:a16="http://schemas.microsoft.com/office/drawing/2014/main" id="{077C33FD-78AA-CE07-5E05-F6E3FDD18404}"/>
              </a:ext>
            </a:extLst>
          </p:cNvPr>
          <p:cNvSpPr>
            <a:spLocks noGrp="1"/>
          </p:cNvSpPr>
          <p:nvPr>
            <p:ph type="subTitle" idx="1"/>
          </p:nvPr>
        </p:nvSpPr>
        <p:spPr>
          <a:xfrm>
            <a:off x="1371600" y="3632201"/>
            <a:ext cx="9448800" cy="1068674"/>
          </a:xfrm>
        </p:spPr>
        <p:txBody>
          <a:bodyPr>
            <a:normAutofit fontScale="92500" lnSpcReduction="10000"/>
          </a:bodyPr>
          <a:lstStyle/>
          <a:p>
            <a:r>
              <a:rPr lang="en-US" dirty="0"/>
              <a:t>September 25</a:t>
            </a:r>
            <a:r>
              <a:rPr lang="en-US" baseline="30000" dirty="0"/>
              <a:t>th</a:t>
            </a:r>
            <a:r>
              <a:rPr lang="en-US" dirty="0"/>
              <a:t>, 2024</a:t>
            </a:r>
          </a:p>
          <a:p>
            <a:r>
              <a:rPr lang="en-US" dirty="0"/>
              <a:t>Rachel Davis, MPH, Ph.D.</a:t>
            </a:r>
          </a:p>
          <a:p>
            <a:r>
              <a:rPr lang="en-US" dirty="0"/>
              <a:t>Bella Alonso, MPH, Ph.D. Candidate</a:t>
            </a:r>
          </a:p>
          <a:p>
            <a:endParaRPr lang="en-US" dirty="0"/>
          </a:p>
        </p:txBody>
      </p:sp>
    </p:spTree>
    <p:extLst>
      <p:ext uri="{BB962C8B-B14F-4D97-AF65-F5344CB8AC3E}">
        <p14:creationId xmlns:p14="http://schemas.microsoft.com/office/powerpoint/2010/main" val="2209808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B05A6-5E5D-BA11-1BDB-FEE08F18E648}"/>
              </a:ext>
            </a:extLst>
          </p:cNvPr>
          <p:cNvSpPr>
            <a:spLocks noGrp="1"/>
          </p:cNvSpPr>
          <p:nvPr>
            <p:ph type="title"/>
          </p:nvPr>
        </p:nvSpPr>
        <p:spPr/>
        <p:txBody>
          <a:bodyPr/>
          <a:lstStyle/>
          <a:p>
            <a:r>
              <a:rPr lang="en-US" dirty="0"/>
              <a:t>Purpose of the exam</a:t>
            </a:r>
          </a:p>
        </p:txBody>
      </p:sp>
      <p:sp>
        <p:nvSpPr>
          <p:cNvPr id="3" name="Subtitle 2">
            <a:extLst>
              <a:ext uri="{FF2B5EF4-FFF2-40B4-BE49-F238E27FC236}">
                <a16:creationId xmlns:a16="http://schemas.microsoft.com/office/drawing/2014/main" id="{077C33FD-78AA-CE07-5E05-F6E3FDD18404}"/>
              </a:ext>
            </a:extLst>
          </p:cNvPr>
          <p:cNvSpPr>
            <a:spLocks noGrp="1"/>
          </p:cNvSpPr>
          <p:nvPr>
            <p:ph idx="1"/>
          </p:nvPr>
        </p:nvSpPr>
        <p:spPr/>
        <p:txBody>
          <a:bodyPr>
            <a:normAutofit/>
          </a:bodyPr>
          <a:lstStyle/>
          <a:p>
            <a:r>
              <a:rPr lang="en-US" dirty="0"/>
              <a:t>Purpose of the exam: </a:t>
            </a:r>
          </a:p>
          <a:p>
            <a:pPr lvl="1"/>
            <a:r>
              <a:rPr lang="en-US" dirty="0"/>
              <a:t>To assess your </a:t>
            </a:r>
            <a:r>
              <a:rPr lang="en-US" dirty="0">
                <a:solidFill>
                  <a:srgbClr val="FF0000"/>
                </a:solidFill>
              </a:rPr>
              <a:t>mastery of HPEB core course content</a:t>
            </a:r>
          </a:p>
          <a:p>
            <a:pPr lvl="1"/>
            <a:r>
              <a:rPr lang="en-US" dirty="0"/>
              <a:t>To provide an </a:t>
            </a:r>
            <a:r>
              <a:rPr lang="en-US" dirty="0">
                <a:solidFill>
                  <a:srgbClr val="FF0000"/>
                </a:solidFill>
              </a:rPr>
              <a:t>integrated learning experience</a:t>
            </a:r>
            <a:r>
              <a:rPr lang="en-US" dirty="0"/>
              <a:t>, which is a required part of the culminating/capstone experience for the MPH degree:</a:t>
            </a:r>
          </a:p>
          <a:p>
            <a:pPr lvl="2"/>
            <a:r>
              <a:rPr lang="en-US" u="sng" dirty="0"/>
              <a:t>Integrated</a:t>
            </a:r>
            <a:r>
              <a:rPr lang="en-US" dirty="0"/>
              <a:t> = You will draw information from different courses to create a combined product, which is difficult to do in a specific course but an important skill for MPH professionals to master</a:t>
            </a:r>
          </a:p>
          <a:p>
            <a:pPr lvl="1"/>
            <a:r>
              <a:rPr lang="en-US" dirty="0"/>
              <a:t>To provide you with an </a:t>
            </a:r>
            <a:r>
              <a:rPr lang="en-US" dirty="0">
                <a:solidFill>
                  <a:srgbClr val="FF0000"/>
                </a:solidFill>
              </a:rPr>
              <a:t>opportunity to fill gaps in knowledge or understanding </a:t>
            </a:r>
            <a:r>
              <a:rPr lang="en-US" dirty="0"/>
              <a:t>before emerging as an MPH-credentialed professional</a:t>
            </a:r>
          </a:p>
          <a:p>
            <a:r>
              <a:rPr lang="en-US" dirty="0"/>
              <a:t>Passing the exam is a </a:t>
            </a:r>
            <a:r>
              <a:rPr lang="en-US" dirty="0">
                <a:solidFill>
                  <a:srgbClr val="FF0000"/>
                </a:solidFill>
              </a:rPr>
              <a:t>requirement for graduation</a:t>
            </a:r>
          </a:p>
          <a:p>
            <a:endParaRPr lang="en-US" dirty="0"/>
          </a:p>
        </p:txBody>
      </p:sp>
    </p:spTree>
    <p:extLst>
      <p:ext uri="{BB962C8B-B14F-4D97-AF65-F5344CB8AC3E}">
        <p14:creationId xmlns:p14="http://schemas.microsoft.com/office/powerpoint/2010/main" val="43257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5B60-7B98-2A88-D7C8-D01C4BED2480}"/>
              </a:ext>
            </a:extLst>
          </p:cNvPr>
          <p:cNvSpPr>
            <a:spLocks noGrp="1"/>
          </p:cNvSpPr>
          <p:nvPr>
            <p:ph type="title"/>
          </p:nvPr>
        </p:nvSpPr>
        <p:spPr/>
        <p:txBody>
          <a:bodyPr/>
          <a:lstStyle/>
          <a:p>
            <a:r>
              <a:rPr lang="en-US" dirty="0"/>
              <a:t>When to take the exam</a:t>
            </a:r>
          </a:p>
        </p:txBody>
      </p:sp>
      <p:sp>
        <p:nvSpPr>
          <p:cNvPr id="3" name="Content Placeholder 2">
            <a:extLst>
              <a:ext uri="{FF2B5EF4-FFF2-40B4-BE49-F238E27FC236}">
                <a16:creationId xmlns:a16="http://schemas.microsoft.com/office/drawing/2014/main" id="{6CA38367-D540-A877-BC37-1B71A536C6EA}"/>
              </a:ext>
            </a:extLst>
          </p:cNvPr>
          <p:cNvSpPr>
            <a:spLocks noGrp="1"/>
          </p:cNvSpPr>
          <p:nvPr>
            <p:ph idx="1"/>
          </p:nvPr>
        </p:nvSpPr>
        <p:spPr/>
        <p:txBody>
          <a:bodyPr/>
          <a:lstStyle/>
          <a:p>
            <a:r>
              <a:rPr lang="en-US" dirty="0"/>
              <a:t>The exam is </a:t>
            </a:r>
            <a:r>
              <a:rPr lang="en-US" dirty="0">
                <a:solidFill>
                  <a:srgbClr val="FF0000"/>
                </a:solidFill>
              </a:rPr>
              <a:t>only offered in the fall and spring </a:t>
            </a:r>
            <a:r>
              <a:rPr lang="en-US" dirty="0"/>
              <a:t>semesters</a:t>
            </a:r>
          </a:p>
          <a:p>
            <a:r>
              <a:rPr lang="en-US" dirty="0"/>
              <a:t>Most MPH students take the exam in their </a:t>
            </a:r>
            <a:r>
              <a:rPr lang="en-US" dirty="0">
                <a:solidFill>
                  <a:srgbClr val="FF0000"/>
                </a:solidFill>
              </a:rPr>
              <a:t>final semester of the MPH program</a:t>
            </a:r>
          </a:p>
          <a:p>
            <a:r>
              <a:rPr lang="en-US" dirty="0"/>
              <a:t>Most MPH/MSW students take the exam </a:t>
            </a:r>
            <a:r>
              <a:rPr lang="en-US" dirty="0">
                <a:solidFill>
                  <a:srgbClr val="FF0000"/>
                </a:solidFill>
              </a:rPr>
              <a:t>after completing their core MPH coursework</a:t>
            </a:r>
          </a:p>
          <a:p>
            <a:r>
              <a:rPr lang="en-US" dirty="0"/>
              <a:t>Most students take </a:t>
            </a:r>
            <a:r>
              <a:rPr lang="en-US" dirty="0">
                <a:solidFill>
                  <a:srgbClr val="FF0000"/>
                </a:solidFill>
              </a:rPr>
              <a:t>HPEB 797 (applied practice experience [APE] credit hours) </a:t>
            </a:r>
            <a:r>
              <a:rPr lang="en-US" dirty="0"/>
              <a:t>the same semester as they take the exam; however, it is possible to complete HPEB 797 earlier than the semester you take the exam</a:t>
            </a:r>
          </a:p>
          <a:p>
            <a:endParaRPr lang="en-US" dirty="0"/>
          </a:p>
        </p:txBody>
      </p:sp>
    </p:spTree>
    <p:extLst>
      <p:ext uri="{BB962C8B-B14F-4D97-AF65-F5344CB8AC3E}">
        <p14:creationId xmlns:p14="http://schemas.microsoft.com/office/powerpoint/2010/main" val="707266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0F4D0-8BE7-20C8-E0D6-B057F0712A54}"/>
              </a:ext>
            </a:extLst>
          </p:cNvPr>
          <p:cNvSpPr>
            <a:spLocks noGrp="1"/>
          </p:cNvSpPr>
          <p:nvPr>
            <p:ph type="title"/>
          </p:nvPr>
        </p:nvSpPr>
        <p:spPr/>
        <p:txBody>
          <a:bodyPr/>
          <a:lstStyle/>
          <a:p>
            <a:r>
              <a:rPr lang="en-US" dirty="0"/>
              <a:t>Eligibility requirements</a:t>
            </a:r>
          </a:p>
        </p:txBody>
      </p:sp>
      <p:sp>
        <p:nvSpPr>
          <p:cNvPr id="3" name="Content Placeholder 2">
            <a:extLst>
              <a:ext uri="{FF2B5EF4-FFF2-40B4-BE49-F238E27FC236}">
                <a16:creationId xmlns:a16="http://schemas.microsoft.com/office/drawing/2014/main" id="{0AE78F6C-C3DD-BE25-8684-982B433C206B}"/>
              </a:ext>
            </a:extLst>
          </p:cNvPr>
          <p:cNvSpPr>
            <a:spLocks noGrp="1"/>
          </p:cNvSpPr>
          <p:nvPr>
            <p:ph idx="1"/>
          </p:nvPr>
        </p:nvSpPr>
        <p:spPr>
          <a:xfrm>
            <a:off x="685800" y="2194560"/>
            <a:ext cx="10820400" cy="4497553"/>
          </a:xfrm>
        </p:spPr>
        <p:txBody>
          <a:bodyPr>
            <a:normAutofit/>
          </a:bodyPr>
          <a:lstStyle/>
          <a:p>
            <a:r>
              <a:rPr lang="en-US" dirty="0">
                <a:solidFill>
                  <a:srgbClr val="FF0000"/>
                </a:solidFill>
              </a:rPr>
              <a:t>In order to be eligible to take the exam</a:t>
            </a:r>
            <a:r>
              <a:rPr lang="en-US" dirty="0"/>
              <a:t>, you must:</a:t>
            </a:r>
          </a:p>
          <a:p>
            <a:pPr lvl="1"/>
            <a:r>
              <a:rPr lang="en-US" dirty="0"/>
              <a:t>Have completed all MPH and HPEB core coursework (with the exception of HPEB 797 and elective courses, which you may take concurrently with the exam)</a:t>
            </a:r>
          </a:p>
          <a:p>
            <a:pPr lvl="1"/>
            <a:r>
              <a:rPr lang="en-US" dirty="0"/>
              <a:t>Have a GPA &gt; 3.0 </a:t>
            </a:r>
          </a:p>
          <a:p>
            <a:pPr lvl="1"/>
            <a:r>
              <a:rPr lang="en-US" dirty="0"/>
              <a:t>Not have any course grades below a C for any courses listed in your MPH program of study </a:t>
            </a:r>
          </a:p>
          <a:p>
            <a:pPr lvl="1"/>
            <a:r>
              <a:rPr lang="en-US" dirty="0"/>
              <a:t>Be registered for at least 1 credit hour</a:t>
            </a:r>
          </a:p>
          <a:p>
            <a:pPr lvl="1"/>
            <a:r>
              <a:rPr lang="en-US" dirty="0"/>
              <a:t>Be registered with the MPH Program Director (Dr. Guimaraes) to take the exam</a:t>
            </a:r>
          </a:p>
          <a:p>
            <a:r>
              <a:rPr lang="en-US" dirty="0"/>
              <a:t>If you are doing an </a:t>
            </a:r>
            <a:r>
              <a:rPr lang="en-US" dirty="0">
                <a:solidFill>
                  <a:srgbClr val="FF0000"/>
                </a:solidFill>
              </a:rPr>
              <a:t>MPH thesis</a:t>
            </a:r>
            <a:r>
              <a:rPr lang="en-US" dirty="0"/>
              <a:t>, you will </a:t>
            </a:r>
            <a:r>
              <a:rPr lang="en-US" u="sng" dirty="0"/>
              <a:t>NOT</a:t>
            </a:r>
            <a:r>
              <a:rPr lang="en-US" dirty="0"/>
              <a:t> take the comprehensive exam (see the student handbook for information about the MPH thesis option)</a:t>
            </a:r>
          </a:p>
          <a:p>
            <a:r>
              <a:rPr lang="en-US" dirty="0"/>
              <a:t>Students with </a:t>
            </a:r>
            <a:r>
              <a:rPr lang="en-US" dirty="0">
                <a:solidFill>
                  <a:srgbClr val="FF0000"/>
                </a:solidFill>
              </a:rPr>
              <a:t>short- or long-term disabilities </a:t>
            </a:r>
            <a:r>
              <a:rPr lang="en-US" dirty="0"/>
              <a:t>should contact the USC Office of Student Disability Services to determine whether any exam accommodations would be appropriate</a:t>
            </a:r>
          </a:p>
        </p:txBody>
      </p:sp>
    </p:spTree>
    <p:extLst>
      <p:ext uri="{BB962C8B-B14F-4D97-AF65-F5344CB8AC3E}">
        <p14:creationId xmlns:p14="http://schemas.microsoft.com/office/powerpoint/2010/main" val="36450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1F64D-2D1A-24E7-258C-9BD080D66AB8}"/>
              </a:ext>
            </a:extLst>
          </p:cNvPr>
          <p:cNvSpPr>
            <a:spLocks noGrp="1"/>
          </p:cNvSpPr>
          <p:nvPr>
            <p:ph type="title"/>
          </p:nvPr>
        </p:nvSpPr>
        <p:spPr/>
        <p:txBody>
          <a:bodyPr/>
          <a:lstStyle/>
          <a:p>
            <a:r>
              <a:rPr lang="en-US" dirty="0"/>
              <a:t>Content covered in the exam</a:t>
            </a:r>
          </a:p>
        </p:txBody>
      </p:sp>
      <p:sp>
        <p:nvSpPr>
          <p:cNvPr id="3" name="Content Placeholder 2">
            <a:extLst>
              <a:ext uri="{FF2B5EF4-FFF2-40B4-BE49-F238E27FC236}">
                <a16:creationId xmlns:a16="http://schemas.microsoft.com/office/drawing/2014/main" id="{163FA4C6-AA86-34B5-4EEF-CBEEF5FA140F}"/>
              </a:ext>
            </a:extLst>
          </p:cNvPr>
          <p:cNvSpPr>
            <a:spLocks noGrp="1"/>
          </p:cNvSpPr>
          <p:nvPr>
            <p:ph idx="1"/>
          </p:nvPr>
        </p:nvSpPr>
        <p:spPr>
          <a:xfrm>
            <a:off x="685800" y="1974850"/>
            <a:ext cx="10820400" cy="4752953"/>
          </a:xfrm>
        </p:spPr>
        <p:txBody>
          <a:bodyPr>
            <a:normAutofit/>
          </a:bodyPr>
          <a:lstStyle/>
          <a:p>
            <a:r>
              <a:rPr lang="en-US" dirty="0">
                <a:solidFill>
                  <a:srgbClr val="FF0000"/>
                </a:solidFill>
              </a:rPr>
              <a:t>The exam will focus on content that you learned in the following courses:</a:t>
            </a:r>
          </a:p>
          <a:p>
            <a:pPr lvl="1"/>
            <a:r>
              <a:rPr lang="en-US" dirty="0"/>
              <a:t>HPEB 701: Theoretical Foundations of Health Promotion</a:t>
            </a:r>
          </a:p>
          <a:p>
            <a:pPr lvl="1"/>
            <a:r>
              <a:rPr lang="en-US" dirty="0"/>
              <a:t>HPEB 707: Health Promotion Research Methods</a:t>
            </a:r>
          </a:p>
          <a:p>
            <a:pPr lvl="1"/>
            <a:r>
              <a:rPr lang="en-US" dirty="0"/>
              <a:t>HPEB 710: Evaluation of Heath Promotion Programs</a:t>
            </a:r>
          </a:p>
          <a:p>
            <a:pPr lvl="1"/>
            <a:r>
              <a:rPr lang="en-US" dirty="0"/>
              <a:t>PUBH 735: Practical Applications of Public Health Planning</a:t>
            </a:r>
          </a:p>
          <a:p>
            <a:pPr lvl="1"/>
            <a:r>
              <a:rPr lang="en-US" dirty="0"/>
              <a:t>HPEB 748: Community Health Development</a:t>
            </a:r>
          </a:p>
          <a:p>
            <a:r>
              <a:rPr lang="en-US" dirty="0">
                <a:solidFill>
                  <a:srgbClr val="FF0000"/>
                </a:solidFill>
              </a:rPr>
              <a:t>You may also find it helpful </a:t>
            </a:r>
            <a:r>
              <a:rPr lang="en-US" dirty="0"/>
              <a:t>to review content from the following courses:</a:t>
            </a:r>
          </a:p>
          <a:p>
            <a:pPr lvl="1"/>
            <a:r>
              <a:rPr lang="en-US" dirty="0"/>
              <a:t>PUBH 724: Quantitative Methods for Public Health Practice I</a:t>
            </a:r>
          </a:p>
          <a:p>
            <a:pPr lvl="1"/>
            <a:r>
              <a:rPr lang="en-US" dirty="0"/>
              <a:t>PUBH 725: Quantitative Methods for Public Health Practice II</a:t>
            </a:r>
          </a:p>
          <a:p>
            <a:pPr lvl="1"/>
            <a:r>
              <a:rPr lang="en-US" dirty="0"/>
              <a:t>PUBH 726: Qualitative Methods for Public Health Practice</a:t>
            </a:r>
          </a:p>
          <a:p>
            <a:pPr marL="0" indent="0">
              <a:buNone/>
            </a:pPr>
            <a:endParaRPr lang="en-US" sz="800" dirty="0"/>
          </a:p>
          <a:p>
            <a:pPr marL="0" indent="0" algn="ctr">
              <a:buNone/>
            </a:pPr>
            <a:r>
              <a:rPr lang="en-US" sz="1800" dirty="0"/>
              <a:t>** The exam will test you on </a:t>
            </a:r>
            <a:r>
              <a:rPr lang="en-US" sz="1800" u="sng" dirty="0"/>
              <a:t>what you were taught in the courses listed above</a:t>
            </a:r>
            <a:r>
              <a:rPr lang="en-US" sz="1800" dirty="0"/>
              <a:t>. While other resources (e.g., the internet) can be helpful for learning, it is strongly suggested that you                                              </a:t>
            </a:r>
            <a:r>
              <a:rPr lang="en-US" sz="1800" u="sng" dirty="0">
                <a:solidFill>
                  <a:srgbClr val="FF0000"/>
                </a:solidFill>
              </a:rPr>
              <a:t>do NOT include content that was not covered in your courses</a:t>
            </a:r>
            <a:r>
              <a:rPr lang="en-US" sz="1800" dirty="0">
                <a:solidFill>
                  <a:srgbClr val="FF0000"/>
                </a:solidFill>
              </a:rPr>
              <a:t> </a:t>
            </a:r>
            <a:r>
              <a:rPr lang="en-US" sz="1800" dirty="0"/>
              <a:t>in your exam responses. **</a:t>
            </a:r>
          </a:p>
        </p:txBody>
      </p:sp>
    </p:spTree>
    <p:extLst>
      <p:ext uri="{BB962C8B-B14F-4D97-AF65-F5344CB8AC3E}">
        <p14:creationId xmlns:p14="http://schemas.microsoft.com/office/powerpoint/2010/main" val="2673283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E8F87-E053-F220-CAD9-FE57656381B1}"/>
              </a:ext>
            </a:extLst>
          </p:cNvPr>
          <p:cNvSpPr>
            <a:spLocks noGrp="1"/>
          </p:cNvSpPr>
          <p:nvPr>
            <p:ph type="title"/>
          </p:nvPr>
        </p:nvSpPr>
        <p:spPr/>
        <p:txBody>
          <a:bodyPr/>
          <a:lstStyle/>
          <a:p>
            <a:r>
              <a:rPr lang="en-US" dirty="0"/>
              <a:t>Two-part Exam format</a:t>
            </a:r>
          </a:p>
        </p:txBody>
      </p:sp>
      <p:sp>
        <p:nvSpPr>
          <p:cNvPr id="3" name="Content Placeholder 2">
            <a:extLst>
              <a:ext uri="{FF2B5EF4-FFF2-40B4-BE49-F238E27FC236}">
                <a16:creationId xmlns:a16="http://schemas.microsoft.com/office/drawing/2014/main" id="{8BC851FD-4091-9978-2D6A-27ABAB516441}"/>
              </a:ext>
            </a:extLst>
          </p:cNvPr>
          <p:cNvSpPr>
            <a:spLocks noGrp="1"/>
          </p:cNvSpPr>
          <p:nvPr>
            <p:ph idx="1"/>
          </p:nvPr>
        </p:nvSpPr>
        <p:spPr/>
        <p:txBody>
          <a:bodyPr/>
          <a:lstStyle/>
          <a:p>
            <a:r>
              <a:rPr lang="en-US" dirty="0">
                <a:solidFill>
                  <a:srgbClr val="FF0000"/>
                </a:solidFill>
              </a:rPr>
              <a:t>The exam has 2 components:</a:t>
            </a:r>
          </a:p>
          <a:p>
            <a:pPr lvl="1"/>
            <a:r>
              <a:rPr lang="en-US" dirty="0"/>
              <a:t>A written exam</a:t>
            </a:r>
          </a:p>
          <a:p>
            <a:pPr lvl="1"/>
            <a:r>
              <a:rPr lang="en-US" dirty="0"/>
              <a:t>An oral exam (Note: If you do exceptionally well on the written exam, </a:t>
            </a:r>
            <a:r>
              <a:rPr lang="en-US" dirty="0">
                <a:solidFill>
                  <a:srgbClr val="FF0000"/>
                </a:solidFill>
              </a:rPr>
              <a:t>you may be exempted </a:t>
            </a:r>
            <a:r>
              <a:rPr lang="en-US" dirty="0"/>
              <a:t>from completing the oral exam! Woo </a:t>
            </a:r>
            <a:r>
              <a:rPr lang="en-US" dirty="0" err="1"/>
              <a:t>hoo</a:t>
            </a:r>
            <a:r>
              <a:rPr lang="en-US" dirty="0"/>
              <a:t>!)</a:t>
            </a:r>
          </a:p>
        </p:txBody>
      </p:sp>
    </p:spTree>
    <p:extLst>
      <p:ext uri="{BB962C8B-B14F-4D97-AF65-F5344CB8AC3E}">
        <p14:creationId xmlns:p14="http://schemas.microsoft.com/office/powerpoint/2010/main" val="2012908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A12CE-B5EC-21DE-D8D0-AC878106A718}"/>
              </a:ext>
            </a:extLst>
          </p:cNvPr>
          <p:cNvSpPr>
            <a:spLocks noGrp="1"/>
          </p:cNvSpPr>
          <p:nvPr>
            <p:ph type="title"/>
          </p:nvPr>
        </p:nvSpPr>
        <p:spPr/>
        <p:txBody>
          <a:bodyPr/>
          <a:lstStyle/>
          <a:p>
            <a:r>
              <a:rPr lang="en-US" dirty="0"/>
              <a:t>written exam</a:t>
            </a:r>
          </a:p>
        </p:txBody>
      </p:sp>
      <p:sp>
        <p:nvSpPr>
          <p:cNvPr id="3" name="Content Placeholder 2">
            <a:extLst>
              <a:ext uri="{FF2B5EF4-FFF2-40B4-BE49-F238E27FC236}">
                <a16:creationId xmlns:a16="http://schemas.microsoft.com/office/drawing/2014/main" id="{88840AB0-71BA-E29E-DC4F-F350115ADA03}"/>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white"/>
                </a:solidFill>
                <a:effectLst/>
                <a:uLnTx/>
                <a:uFillTx/>
                <a:latin typeface="Century Gothic" panose="020B0502020202020204"/>
                <a:ea typeface="+mn-ea"/>
                <a:cs typeface="+mn-cs"/>
              </a:rPr>
              <a:t>The first part of the exam is a </a:t>
            </a:r>
            <a:r>
              <a:rPr kumimoji="0" lang="en-US" sz="2200" b="0" i="0" u="none" strike="noStrike" kern="1200" cap="none" spc="0" normalizeH="0" baseline="0" noProof="0" dirty="0">
                <a:ln>
                  <a:noFill/>
                </a:ln>
                <a:solidFill>
                  <a:srgbClr val="FF0000"/>
                </a:solidFill>
                <a:effectLst/>
                <a:uLnTx/>
                <a:uFillTx/>
                <a:latin typeface="Century Gothic" panose="020B0502020202020204"/>
                <a:ea typeface="+mn-ea"/>
                <a:cs typeface="+mn-cs"/>
              </a:rPr>
              <a:t>written, take-home exam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latin typeface="Century Gothic" panose="020B0502020202020204"/>
              </a:rPr>
              <a:t>You will have 4 weeks to write your exam</a:t>
            </a:r>
            <a:endParaRPr kumimoji="0" lang="en-US" sz="2200" b="0" i="0" u="none" strike="noStrike" kern="1200" cap="none" spc="0" normalizeH="0" baseline="0" noProof="0" dirty="0">
              <a:ln>
                <a:noFill/>
              </a:ln>
              <a:effectLst/>
              <a:uLnTx/>
              <a:uFillTx/>
              <a:latin typeface="Century Gothic" panose="020B0502020202020204"/>
              <a:ea typeface="+mn-ea"/>
              <a:cs typeface="+mn-cs"/>
            </a:endParaRPr>
          </a:p>
          <a:p>
            <a:pPr lvl="0">
              <a:defRPr/>
            </a:pPr>
            <a:r>
              <a:rPr lang="en-US" dirty="0">
                <a:solidFill>
                  <a:srgbClr val="FF0000"/>
                </a:solidFill>
              </a:rPr>
              <a:t>The written exam has 3 sections:</a:t>
            </a:r>
          </a:p>
          <a:p>
            <a:pPr lvl="1">
              <a:defRPr/>
            </a:pPr>
            <a:r>
              <a:rPr lang="en-US" dirty="0">
                <a:solidFill>
                  <a:prstClr val="white"/>
                </a:solidFill>
              </a:rPr>
              <a:t>Health behavior theory (HPEB 701)</a:t>
            </a:r>
          </a:p>
          <a:p>
            <a:pPr lvl="1">
              <a:defRPr/>
            </a:pPr>
            <a:r>
              <a:rPr lang="en-US" dirty="0">
                <a:solidFill>
                  <a:prstClr val="white"/>
                </a:solidFill>
              </a:rPr>
              <a:t>Program planning (PUBH 735) and community health (HPEB 748)</a:t>
            </a:r>
          </a:p>
          <a:p>
            <a:pPr lvl="1">
              <a:defRPr/>
            </a:pPr>
            <a:r>
              <a:rPr lang="en-US" dirty="0">
                <a:solidFill>
                  <a:prstClr val="white"/>
                </a:solidFill>
              </a:rPr>
              <a:t>Research methods (HPEB 707) and program evaluation (HPEB 710)</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latin typeface="Century Gothic" panose="020B0502020202020204"/>
              </a:rPr>
              <a:t>You will receive a template with the exam to provide guidance with word limits for the different sections of the written exam</a:t>
            </a:r>
            <a:endParaRPr kumimoji="0" lang="en-US" sz="2200" b="0" i="0" u="none" strike="noStrike" kern="1200" cap="none" spc="0" normalizeH="0" baseline="0" noProof="0" dirty="0">
              <a:ln>
                <a:noFill/>
              </a:ln>
              <a:effectLst/>
              <a:uLnTx/>
              <a:uFillTx/>
              <a:latin typeface="Century Gothic" panose="020B0502020202020204"/>
              <a:ea typeface="+mn-ea"/>
              <a:cs typeface="+mn-cs"/>
            </a:endParaRPr>
          </a:p>
          <a:p>
            <a:endParaRPr lang="en-US" dirty="0"/>
          </a:p>
        </p:txBody>
      </p:sp>
    </p:spTree>
    <p:extLst>
      <p:ext uri="{BB962C8B-B14F-4D97-AF65-F5344CB8AC3E}">
        <p14:creationId xmlns:p14="http://schemas.microsoft.com/office/powerpoint/2010/main" val="667679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written exam grading criteria</a:t>
            </a:r>
          </a:p>
        </p:txBody>
      </p:sp>
      <p:sp>
        <p:nvSpPr>
          <p:cNvPr id="2" name="Content Placeholder 1"/>
          <p:cNvSpPr>
            <a:spLocks noGrp="1"/>
          </p:cNvSpPr>
          <p:nvPr>
            <p:ph idx="1"/>
          </p:nvPr>
        </p:nvSpPr>
        <p:spPr/>
        <p:txBody>
          <a:bodyPr>
            <a:normAutofit fontScale="92500" lnSpcReduction="10000"/>
          </a:bodyPr>
          <a:lstStyle/>
          <a:p>
            <a:r>
              <a:rPr lang="en-US" dirty="0">
                <a:solidFill>
                  <a:srgbClr val="FF0000"/>
                </a:solidFill>
              </a:rPr>
              <a:t>Your graders will evaluate your written exam based on:</a:t>
            </a:r>
          </a:p>
          <a:p>
            <a:pPr lvl="1"/>
            <a:r>
              <a:rPr lang="en-US" dirty="0"/>
              <a:t>The extent to which your responses </a:t>
            </a:r>
            <a:r>
              <a:rPr lang="en-US" u="sng" dirty="0"/>
              <a:t>address the exam questions</a:t>
            </a:r>
          </a:p>
          <a:p>
            <a:pPr lvl="1"/>
            <a:r>
              <a:rPr lang="en-US" dirty="0"/>
              <a:t>Your </a:t>
            </a:r>
            <a:r>
              <a:rPr lang="en-US" u="sng" dirty="0"/>
              <a:t>knowledge and understanding</a:t>
            </a:r>
            <a:r>
              <a:rPr lang="en-US" dirty="0"/>
              <a:t> of the subject matter </a:t>
            </a:r>
          </a:p>
          <a:p>
            <a:pPr lvl="1"/>
            <a:r>
              <a:rPr lang="en-US" dirty="0"/>
              <a:t>The </a:t>
            </a:r>
            <a:r>
              <a:rPr lang="en-US" u="sng" dirty="0"/>
              <a:t>appropriateness and quality of the evidence</a:t>
            </a:r>
            <a:r>
              <a:rPr lang="en-US" dirty="0"/>
              <a:t> (i.e., citations) that you provide to support your arguments</a:t>
            </a:r>
          </a:p>
          <a:p>
            <a:pPr lvl="1"/>
            <a:r>
              <a:rPr lang="en-US" dirty="0"/>
              <a:t>The degree to which your responses demonstrate </a:t>
            </a:r>
            <a:r>
              <a:rPr lang="en-US" u="sng" dirty="0"/>
              <a:t>integration of concepts</a:t>
            </a:r>
          </a:p>
          <a:p>
            <a:pPr lvl="1"/>
            <a:r>
              <a:rPr lang="en-US" dirty="0"/>
              <a:t>The extent to which your responses are </a:t>
            </a:r>
            <a:r>
              <a:rPr lang="en-US" u="sng" dirty="0"/>
              <a:t>clearly communicated</a:t>
            </a:r>
            <a:r>
              <a:rPr lang="en-US" dirty="0"/>
              <a:t> (proofread!)</a:t>
            </a:r>
          </a:p>
          <a:p>
            <a:pPr lvl="1"/>
            <a:r>
              <a:rPr lang="en-US" dirty="0"/>
              <a:t>The </a:t>
            </a:r>
            <a:r>
              <a:rPr lang="en-US" u="sng" dirty="0"/>
              <a:t>overall writing quality</a:t>
            </a:r>
            <a:r>
              <a:rPr lang="en-US" dirty="0"/>
              <a:t> of your exam (including grammar, spelling, page formatting, and citation and reference formatting)</a:t>
            </a:r>
          </a:p>
          <a:p>
            <a:pPr lvl="1"/>
            <a:endParaRPr lang="en-US" dirty="0"/>
          </a:p>
          <a:p>
            <a:pPr marL="457200" lvl="1" indent="0">
              <a:buNone/>
            </a:pPr>
            <a:r>
              <a:rPr lang="en-US" dirty="0"/>
              <a:t>* Dr. Guimaraes (HPEB MPH Program Director) will facilitate a virtual presentation one day before students receive their exams to explain what is expected in the written portion of the exam. Dr. Guimaraes will send an email to students taking the exam with the date and time of the presentation. </a:t>
            </a:r>
          </a:p>
          <a:p>
            <a:endParaRPr lang="en-US" dirty="0"/>
          </a:p>
        </p:txBody>
      </p:sp>
    </p:spTree>
    <p:extLst>
      <p:ext uri="{BB962C8B-B14F-4D97-AF65-F5344CB8AC3E}">
        <p14:creationId xmlns:p14="http://schemas.microsoft.com/office/powerpoint/2010/main" val="521704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98C4-891B-FE46-DE2E-61041B1F1277}"/>
              </a:ext>
            </a:extLst>
          </p:cNvPr>
          <p:cNvSpPr>
            <a:spLocks noGrp="1"/>
          </p:cNvSpPr>
          <p:nvPr>
            <p:ph type="title"/>
          </p:nvPr>
        </p:nvSpPr>
        <p:spPr/>
        <p:txBody>
          <a:bodyPr/>
          <a:lstStyle/>
          <a:p>
            <a:r>
              <a:rPr lang="en-US" dirty="0"/>
              <a:t>Written exam outcomes</a:t>
            </a:r>
          </a:p>
        </p:txBody>
      </p:sp>
      <p:sp>
        <p:nvSpPr>
          <p:cNvPr id="3" name="Content Placeholder 2">
            <a:extLst>
              <a:ext uri="{FF2B5EF4-FFF2-40B4-BE49-F238E27FC236}">
                <a16:creationId xmlns:a16="http://schemas.microsoft.com/office/drawing/2014/main" id="{6BFD6F41-9839-8072-C0D6-872947E706A8}"/>
              </a:ext>
            </a:extLst>
          </p:cNvPr>
          <p:cNvSpPr>
            <a:spLocks noGrp="1"/>
          </p:cNvSpPr>
          <p:nvPr>
            <p:ph idx="1"/>
          </p:nvPr>
        </p:nvSpPr>
        <p:spPr/>
        <p:txBody>
          <a:bodyPr/>
          <a:lstStyle/>
          <a:p>
            <a:r>
              <a:rPr lang="en-US" dirty="0">
                <a:solidFill>
                  <a:srgbClr val="FF0000"/>
                </a:solidFill>
              </a:rPr>
              <a:t>You will receive one of the following outcomes </a:t>
            </a:r>
            <a:r>
              <a:rPr lang="en-US" dirty="0"/>
              <a:t>after submitting your written exam:</a:t>
            </a:r>
          </a:p>
          <a:p>
            <a:pPr lvl="1"/>
            <a:r>
              <a:rPr lang="en-US" u="sng" dirty="0">
                <a:solidFill>
                  <a:srgbClr val="FF0000"/>
                </a:solidFill>
              </a:rPr>
              <a:t>No</a:t>
            </a:r>
            <a:r>
              <a:rPr lang="en-US" dirty="0">
                <a:solidFill>
                  <a:srgbClr val="FF0000"/>
                </a:solidFill>
              </a:rPr>
              <a:t> revisions required to written exam/oral exam </a:t>
            </a:r>
            <a:r>
              <a:rPr lang="en-US" u="sng" dirty="0">
                <a:solidFill>
                  <a:srgbClr val="FF0000"/>
                </a:solidFill>
              </a:rPr>
              <a:t>not</a:t>
            </a:r>
            <a:r>
              <a:rPr lang="en-US" dirty="0">
                <a:solidFill>
                  <a:srgbClr val="FF0000"/>
                </a:solidFill>
              </a:rPr>
              <a:t> required: </a:t>
            </a:r>
            <a:r>
              <a:rPr lang="en-US" dirty="0"/>
              <a:t>You do exceptionally well on the written exam (i.e., no comments or very minimal comments), and you do not have to do the oral exam (We highly recommend that you strive for this outcome! </a:t>
            </a:r>
            <a:r>
              <a:rPr lang="en-US" dirty="0">
                <a:sym typeface="Wingdings" panose="05000000000000000000" pitchFamily="2" charset="2"/>
              </a:rPr>
              <a:t>)</a:t>
            </a:r>
            <a:endParaRPr lang="en-US" dirty="0"/>
          </a:p>
          <a:p>
            <a:pPr lvl="1"/>
            <a:r>
              <a:rPr lang="en-US" dirty="0">
                <a:solidFill>
                  <a:srgbClr val="FF0000"/>
                </a:solidFill>
              </a:rPr>
              <a:t>Revisions required to written exam/oral exam required: </a:t>
            </a:r>
            <a:r>
              <a:rPr lang="en-US" dirty="0"/>
              <a:t>You will respond to your graders’ comments and revise the written exam. The oral exam is required. This is the most frequent outcome for this exam.</a:t>
            </a:r>
          </a:p>
          <a:p>
            <a:pPr lvl="1"/>
            <a:r>
              <a:rPr lang="en-US" dirty="0">
                <a:solidFill>
                  <a:srgbClr val="FF0000"/>
                </a:solidFill>
              </a:rPr>
              <a:t>Not gradable: </a:t>
            </a:r>
            <a:r>
              <a:rPr lang="en-US" dirty="0"/>
              <a:t>This outcome occurs when the submitted exam is incomplete or does not meet the basic exam requirements. The exam will be returned to you, and you may be at risk of not meeting the graduation deadline for that semester.</a:t>
            </a:r>
          </a:p>
        </p:txBody>
      </p:sp>
    </p:spTree>
    <p:extLst>
      <p:ext uri="{BB962C8B-B14F-4D97-AF65-F5344CB8AC3E}">
        <p14:creationId xmlns:p14="http://schemas.microsoft.com/office/powerpoint/2010/main" val="1993101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ORAL exam</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685800" y="2194560"/>
            <a:ext cx="10820400" cy="4375798"/>
          </a:xfrm>
        </p:spPr>
        <p:txBody>
          <a:bodyPr>
            <a:normAutofit/>
          </a:bodyPr>
          <a:lstStyle/>
          <a:p>
            <a:r>
              <a:rPr lang="en-US" dirty="0"/>
              <a:t>The second part of the exam is an </a:t>
            </a:r>
            <a:r>
              <a:rPr lang="en-US" dirty="0">
                <a:solidFill>
                  <a:srgbClr val="FF0000"/>
                </a:solidFill>
              </a:rPr>
              <a:t>oral, face-to-face exam:</a:t>
            </a:r>
          </a:p>
          <a:p>
            <a:pPr lvl="1"/>
            <a:r>
              <a:rPr lang="en-US" dirty="0"/>
              <a:t>On-campus students: Usually takes place in person</a:t>
            </a:r>
          </a:p>
          <a:p>
            <a:pPr lvl="1"/>
            <a:r>
              <a:rPr lang="en-US" dirty="0"/>
              <a:t>Off-campus students: Usually takes place via Zoom or Teams</a:t>
            </a:r>
          </a:p>
          <a:p>
            <a:r>
              <a:rPr lang="en-US" dirty="0">
                <a:solidFill>
                  <a:srgbClr val="FF0000"/>
                </a:solidFill>
              </a:rPr>
              <a:t>Structure of the oral exam:</a:t>
            </a:r>
          </a:p>
          <a:p>
            <a:pPr lvl="1"/>
            <a:r>
              <a:rPr lang="en-US" dirty="0"/>
              <a:t>Most students do their APE presentation first, followed by the oral comprehensive exam component, in the same meeting</a:t>
            </a:r>
          </a:p>
          <a:p>
            <a:pPr lvl="1"/>
            <a:r>
              <a:rPr lang="en-US" dirty="0"/>
              <a:t>You do </a:t>
            </a:r>
            <a:r>
              <a:rPr lang="en-US" u="sng" dirty="0"/>
              <a:t>not</a:t>
            </a:r>
            <a:r>
              <a:rPr lang="en-US" dirty="0"/>
              <a:t> need to prepare a presentation to describe your exam revisions</a:t>
            </a:r>
          </a:p>
          <a:p>
            <a:pPr lvl="1"/>
            <a:r>
              <a:rPr lang="en-US" dirty="0"/>
              <a:t>Your graders will ask you questions </a:t>
            </a:r>
          </a:p>
          <a:p>
            <a:r>
              <a:rPr lang="en-US" dirty="0">
                <a:solidFill>
                  <a:srgbClr val="FF0000"/>
                </a:solidFill>
              </a:rPr>
              <a:t>Preparing for the oral exam:</a:t>
            </a:r>
          </a:p>
          <a:p>
            <a:pPr lvl="1"/>
            <a:r>
              <a:rPr lang="en-US" dirty="0"/>
              <a:t>Focus on areas where your graders made comments on the written exam</a:t>
            </a:r>
          </a:p>
          <a:p>
            <a:pPr lvl="1"/>
            <a:r>
              <a:rPr lang="en-US" dirty="0"/>
              <a:t>Be aware that your graders may ask you questions about any other content covered by the exam</a:t>
            </a:r>
          </a:p>
          <a:p>
            <a:pPr marL="457200" lvl="1" indent="0">
              <a:buNone/>
            </a:pPr>
            <a:endParaRPr lang="en-US" dirty="0"/>
          </a:p>
        </p:txBody>
      </p:sp>
    </p:spTree>
    <p:extLst>
      <p:ext uri="{BB962C8B-B14F-4D97-AF65-F5344CB8AC3E}">
        <p14:creationId xmlns:p14="http://schemas.microsoft.com/office/powerpoint/2010/main" val="3193810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ORAL exam, Cont’d</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685800" y="2194560"/>
            <a:ext cx="10820400" cy="4375798"/>
          </a:xfrm>
        </p:spPr>
        <p:txBody>
          <a:bodyPr>
            <a:normAutofit/>
          </a:bodyPr>
          <a:lstStyle/>
          <a:p>
            <a:r>
              <a:rPr lang="en-US" dirty="0">
                <a:solidFill>
                  <a:srgbClr val="FF0000"/>
                </a:solidFill>
              </a:rPr>
              <a:t>Who needs to be there:</a:t>
            </a:r>
          </a:p>
          <a:p>
            <a:pPr lvl="1"/>
            <a:r>
              <a:rPr lang="en-US" sz="1900" dirty="0"/>
              <a:t>APE presentation: You, your APE site supervisor, your APE faculty advisor, anyone else you want to invite </a:t>
            </a:r>
          </a:p>
          <a:p>
            <a:pPr lvl="2"/>
            <a:r>
              <a:rPr lang="en-US" sz="1700" dirty="0"/>
              <a:t>Your primary grader can answer logistics questions as you prepare for the oral exam</a:t>
            </a:r>
          </a:p>
          <a:p>
            <a:pPr lvl="2"/>
            <a:r>
              <a:rPr lang="en-US" sz="1700" dirty="0"/>
              <a:t>Your secondary exam grader does </a:t>
            </a:r>
            <a:r>
              <a:rPr lang="en-US" sz="1700" u="sng" dirty="0"/>
              <a:t>not</a:t>
            </a:r>
            <a:r>
              <a:rPr lang="en-US" sz="1700" dirty="0"/>
              <a:t> have to attend your APE presentation. They usually only attend if an oral exam is required.</a:t>
            </a:r>
          </a:p>
          <a:p>
            <a:pPr lvl="1"/>
            <a:r>
              <a:rPr lang="en-US" sz="1900" dirty="0"/>
              <a:t>Comprehensive oral exam: Only you and your 2 graders </a:t>
            </a:r>
          </a:p>
          <a:p>
            <a:r>
              <a:rPr lang="en-US" dirty="0">
                <a:solidFill>
                  <a:srgbClr val="FF0000"/>
                </a:solidFill>
              </a:rPr>
              <a:t>Your graders will </a:t>
            </a:r>
            <a:r>
              <a:rPr lang="en-US" u="sng" dirty="0">
                <a:solidFill>
                  <a:srgbClr val="FF0000"/>
                </a:solidFill>
              </a:rPr>
              <a:t>not</a:t>
            </a:r>
            <a:r>
              <a:rPr lang="en-US" dirty="0">
                <a:solidFill>
                  <a:srgbClr val="FF0000"/>
                </a:solidFill>
              </a:rPr>
              <a:t> be able to tell you the results of your exam </a:t>
            </a:r>
            <a:r>
              <a:rPr lang="en-US" dirty="0"/>
              <a:t>at the end of the oral exam, as this decision is made after the entire HPEB faculty votes</a:t>
            </a:r>
          </a:p>
        </p:txBody>
      </p:sp>
    </p:spTree>
    <p:extLst>
      <p:ext uri="{BB962C8B-B14F-4D97-AF65-F5344CB8AC3E}">
        <p14:creationId xmlns:p14="http://schemas.microsoft.com/office/powerpoint/2010/main" val="1405388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36ECA-C8EF-A2EE-5B54-5732B8A28BAE}"/>
              </a:ext>
            </a:extLst>
          </p:cNvPr>
          <p:cNvSpPr>
            <a:spLocks noGrp="1"/>
          </p:cNvSpPr>
          <p:nvPr>
            <p:ph type="title"/>
          </p:nvPr>
        </p:nvSpPr>
        <p:spPr/>
        <p:txBody>
          <a:bodyPr/>
          <a:lstStyle/>
          <a:p>
            <a:r>
              <a:rPr lang="en-US" dirty="0"/>
              <a:t>ORAL exam, Cont’d</a:t>
            </a:r>
          </a:p>
        </p:txBody>
      </p:sp>
      <p:sp>
        <p:nvSpPr>
          <p:cNvPr id="3" name="Content Placeholder 2">
            <a:extLst>
              <a:ext uri="{FF2B5EF4-FFF2-40B4-BE49-F238E27FC236}">
                <a16:creationId xmlns:a16="http://schemas.microsoft.com/office/drawing/2014/main" id="{455514A9-0229-0A9F-A18B-9E0F7897DE64}"/>
              </a:ext>
            </a:extLst>
          </p:cNvPr>
          <p:cNvSpPr>
            <a:spLocks noGrp="1"/>
          </p:cNvSpPr>
          <p:nvPr>
            <p:ph idx="1"/>
          </p:nvPr>
        </p:nvSpPr>
        <p:spPr>
          <a:xfrm>
            <a:off x="685800" y="1992302"/>
            <a:ext cx="10820400" cy="4626501"/>
          </a:xfrm>
        </p:spPr>
        <p:txBody>
          <a:bodyPr>
            <a:normAutofit fontScale="92500" lnSpcReduction="20000"/>
          </a:bodyPr>
          <a:lstStyle/>
          <a:p>
            <a:r>
              <a:rPr lang="en-US" dirty="0"/>
              <a:t>It is </a:t>
            </a:r>
            <a:r>
              <a:rPr lang="en-US" dirty="0">
                <a:solidFill>
                  <a:srgbClr val="FF0000"/>
                </a:solidFill>
              </a:rPr>
              <a:t>YOUR responsibility </a:t>
            </a:r>
            <a:r>
              <a:rPr lang="en-US" dirty="0"/>
              <a:t>to schedule the oral exam </a:t>
            </a:r>
          </a:p>
          <a:p>
            <a:r>
              <a:rPr lang="en-US" dirty="0">
                <a:solidFill>
                  <a:srgbClr val="FF0000"/>
                </a:solidFill>
              </a:rPr>
              <a:t>To schedule the oral exam, </a:t>
            </a:r>
            <a:r>
              <a:rPr lang="en-US" dirty="0"/>
              <a:t>you need to:</a:t>
            </a:r>
          </a:p>
          <a:p>
            <a:pPr lvl="1"/>
            <a:r>
              <a:rPr lang="en-US" dirty="0"/>
              <a:t>Find a time that works for everyone who needs to be there</a:t>
            </a:r>
          </a:p>
          <a:p>
            <a:pPr lvl="1"/>
            <a:r>
              <a:rPr lang="en-US" dirty="0"/>
              <a:t>Ask Ms. </a:t>
            </a:r>
            <a:r>
              <a:rPr lang="fi-FI" dirty="0"/>
              <a:t>Pam Metz (</a:t>
            </a:r>
            <a:r>
              <a:rPr lang="fi-FI" dirty="0">
                <a:solidFill>
                  <a:srgbClr val="FF0000"/>
                </a:solidFill>
                <a:hlinkClick r:id="rId3">
                  <a:extLst>
                    <a:ext uri="{A12FA001-AC4F-418D-AE19-62706E023703}">
                      <ahyp:hlinkClr xmlns:ahyp="http://schemas.microsoft.com/office/drawing/2018/hyperlinkcolor" val="tx"/>
                    </a:ext>
                  </a:extLst>
                </a:hlinkClick>
              </a:rPr>
              <a:t>PMETZ@mailbox.sc.edu</a:t>
            </a:r>
            <a:r>
              <a:rPr lang="fi-FI" dirty="0"/>
              <a:t>) to reserve a room if doing the exam in person</a:t>
            </a:r>
          </a:p>
          <a:p>
            <a:pPr lvl="1"/>
            <a:r>
              <a:rPr lang="en-US" dirty="0"/>
              <a:t>Set up a Zoom or Teams link if doing the exam remotely (your primary grader may have a Zoom account that you can use)</a:t>
            </a:r>
          </a:p>
          <a:p>
            <a:pPr lvl="1"/>
            <a:r>
              <a:rPr lang="en-US" dirty="0"/>
              <a:t>Let everyone who needs to be there know the date, time, and room/link (We recommend sending an Outlook invitation to avoid miscommunications)</a:t>
            </a:r>
          </a:p>
          <a:p>
            <a:pPr lvl="1"/>
            <a:r>
              <a:rPr lang="en-US" dirty="0"/>
              <a:t>If you are also doing your APE presentation at this event: Email Ms. Pam Metz with the time, date, room/link, and title of your presentation at least 1 week before your presentation (it is a Graduate School requirement to advertise this presentation)</a:t>
            </a:r>
          </a:p>
          <a:p>
            <a:r>
              <a:rPr lang="en-US" dirty="0">
                <a:solidFill>
                  <a:srgbClr val="FF0000"/>
                </a:solidFill>
              </a:rPr>
              <a:t>How much time should you schedule </a:t>
            </a:r>
            <a:r>
              <a:rPr lang="en-US" dirty="0"/>
              <a:t>for this event?</a:t>
            </a:r>
          </a:p>
          <a:p>
            <a:pPr lvl="1"/>
            <a:r>
              <a:rPr lang="en-US" dirty="0"/>
              <a:t>2 hours if doing the APE presentation and oral exam in the same event</a:t>
            </a:r>
          </a:p>
          <a:p>
            <a:pPr lvl="1"/>
            <a:r>
              <a:rPr lang="en-US" dirty="0"/>
              <a:t>1-1½ hours if only doing the oral exam, depending on the advice of your primary grader</a:t>
            </a:r>
          </a:p>
          <a:p>
            <a:r>
              <a:rPr lang="en-US" dirty="0">
                <a:solidFill>
                  <a:srgbClr val="FF0000"/>
                </a:solidFill>
              </a:rPr>
              <a:t>Schedule your oral exam as early as possible</a:t>
            </a:r>
            <a:r>
              <a:rPr lang="en-US" dirty="0"/>
              <a:t>, as it can be difficult to find a time that everyone is available and an available room to reserve (if in person)</a:t>
            </a:r>
          </a:p>
        </p:txBody>
      </p:sp>
    </p:spTree>
    <p:extLst>
      <p:ext uri="{BB962C8B-B14F-4D97-AF65-F5344CB8AC3E}">
        <p14:creationId xmlns:p14="http://schemas.microsoft.com/office/powerpoint/2010/main" val="1523775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798C4-891B-FE46-DE2E-61041B1F1277}"/>
              </a:ext>
            </a:extLst>
          </p:cNvPr>
          <p:cNvSpPr>
            <a:spLocks noGrp="1"/>
          </p:cNvSpPr>
          <p:nvPr>
            <p:ph type="title"/>
          </p:nvPr>
        </p:nvSpPr>
        <p:spPr>
          <a:xfrm>
            <a:off x="2549420" y="764373"/>
            <a:ext cx="9102115" cy="1293028"/>
          </a:xfrm>
        </p:spPr>
        <p:txBody>
          <a:bodyPr/>
          <a:lstStyle/>
          <a:p>
            <a:r>
              <a:rPr lang="en-US" dirty="0"/>
              <a:t>comprehensive exam outcomes</a:t>
            </a:r>
          </a:p>
        </p:txBody>
      </p:sp>
      <p:sp>
        <p:nvSpPr>
          <p:cNvPr id="3" name="Content Placeholder 2">
            <a:extLst>
              <a:ext uri="{FF2B5EF4-FFF2-40B4-BE49-F238E27FC236}">
                <a16:creationId xmlns:a16="http://schemas.microsoft.com/office/drawing/2014/main" id="{6BFD6F41-9839-8072-C0D6-872947E706A8}"/>
              </a:ext>
            </a:extLst>
          </p:cNvPr>
          <p:cNvSpPr>
            <a:spLocks noGrp="1"/>
          </p:cNvSpPr>
          <p:nvPr>
            <p:ph idx="1"/>
          </p:nvPr>
        </p:nvSpPr>
        <p:spPr/>
        <p:txBody>
          <a:bodyPr/>
          <a:lstStyle/>
          <a:p>
            <a:r>
              <a:rPr lang="en-US" dirty="0">
                <a:solidFill>
                  <a:srgbClr val="FF0000"/>
                </a:solidFill>
              </a:rPr>
              <a:t>You will receive one of the following outcomes </a:t>
            </a:r>
            <a:r>
              <a:rPr lang="en-US" dirty="0"/>
              <a:t>after completing the comprehensive exam:</a:t>
            </a:r>
          </a:p>
          <a:p>
            <a:pPr lvl="1"/>
            <a:r>
              <a:rPr lang="en-US" dirty="0">
                <a:solidFill>
                  <a:srgbClr val="FF0000"/>
                </a:solidFill>
              </a:rPr>
              <a:t>Pass: </a:t>
            </a:r>
            <a:r>
              <a:rPr lang="en-US" dirty="0"/>
              <a:t>Proceed to graduation! </a:t>
            </a:r>
            <a:r>
              <a:rPr lang="en-US" dirty="0">
                <a:sym typeface="Wingdings" panose="05000000000000000000" pitchFamily="2" charset="2"/>
              </a:rPr>
              <a:t></a:t>
            </a:r>
            <a:endParaRPr lang="en-US" dirty="0"/>
          </a:p>
          <a:p>
            <a:pPr lvl="1"/>
            <a:r>
              <a:rPr lang="en-US" dirty="0">
                <a:solidFill>
                  <a:srgbClr val="FF0000"/>
                </a:solidFill>
              </a:rPr>
              <a:t>Fail, 1</a:t>
            </a:r>
            <a:r>
              <a:rPr lang="en-US" baseline="30000" dirty="0">
                <a:solidFill>
                  <a:srgbClr val="FF0000"/>
                </a:solidFill>
              </a:rPr>
              <a:t>st</a:t>
            </a:r>
            <a:r>
              <a:rPr lang="en-US" dirty="0">
                <a:solidFill>
                  <a:srgbClr val="FF0000"/>
                </a:solidFill>
              </a:rPr>
              <a:t> exam attempt: </a:t>
            </a:r>
            <a:r>
              <a:rPr lang="en-US" dirty="0"/>
              <a:t>You will retake the exam at the next administration</a:t>
            </a:r>
          </a:p>
          <a:p>
            <a:pPr lvl="1"/>
            <a:r>
              <a:rPr lang="en-US" dirty="0">
                <a:solidFill>
                  <a:srgbClr val="FF0000"/>
                </a:solidFill>
              </a:rPr>
              <a:t>Fail, 2</a:t>
            </a:r>
            <a:r>
              <a:rPr lang="en-US" baseline="30000" dirty="0">
                <a:solidFill>
                  <a:srgbClr val="FF0000"/>
                </a:solidFill>
              </a:rPr>
              <a:t>nd</a:t>
            </a:r>
            <a:r>
              <a:rPr lang="en-US" dirty="0">
                <a:solidFill>
                  <a:srgbClr val="FF0000"/>
                </a:solidFill>
              </a:rPr>
              <a:t> exam attempt: </a:t>
            </a:r>
            <a:r>
              <a:rPr lang="en-US" dirty="0"/>
              <a:t>Your admission to the MPH program is cancelled, and you cannot progress toward obtaining your degree</a:t>
            </a:r>
          </a:p>
        </p:txBody>
      </p:sp>
    </p:spTree>
    <p:extLst>
      <p:ext uri="{BB962C8B-B14F-4D97-AF65-F5344CB8AC3E}">
        <p14:creationId xmlns:p14="http://schemas.microsoft.com/office/powerpoint/2010/main" val="1765764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6B08-D256-234A-AA50-81EE9CDFF994}"/>
              </a:ext>
            </a:extLst>
          </p:cNvPr>
          <p:cNvSpPr>
            <a:spLocks noGrp="1"/>
          </p:cNvSpPr>
          <p:nvPr>
            <p:ph type="title"/>
          </p:nvPr>
        </p:nvSpPr>
        <p:spPr/>
        <p:txBody>
          <a:bodyPr/>
          <a:lstStyle/>
          <a:p>
            <a:r>
              <a:rPr lang="en-US" dirty="0"/>
              <a:t>Exam timeline: </a:t>
            </a:r>
            <a:br>
              <a:rPr lang="en-US" dirty="0"/>
            </a:br>
            <a:r>
              <a:rPr lang="en-US" dirty="0"/>
              <a:t>fall 2024</a:t>
            </a:r>
          </a:p>
        </p:txBody>
      </p:sp>
      <p:sp>
        <p:nvSpPr>
          <p:cNvPr id="3" name="Content Placeholder 2">
            <a:extLst>
              <a:ext uri="{FF2B5EF4-FFF2-40B4-BE49-F238E27FC236}">
                <a16:creationId xmlns:a16="http://schemas.microsoft.com/office/drawing/2014/main" id="{9128E5AE-6440-42FC-B1F0-E265EB9A8842}"/>
              </a:ext>
            </a:extLst>
          </p:cNvPr>
          <p:cNvSpPr>
            <a:spLocks noGrp="1"/>
          </p:cNvSpPr>
          <p:nvPr>
            <p:ph idx="1"/>
          </p:nvPr>
        </p:nvSpPr>
        <p:spPr>
          <a:xfrm>
            <a:off x="685800" y="2194561"/>
            <a:ext cx="10820400" cy="3899066"/>
          </a:xfrm>
        </p:spPr>
        <p:txBody>
          <a:bodyPr>
            <a:normAutofit fontScale="92500"/>
          </a:bodyPr>
          <a:lstStyle/>
          <a:p>
            <a:r>
              <a:rPr lang="en-US" dirty="0">
                <a:solidFill>
                  <a:srgbClr val="FF0000"/>
                </a:solidFill>
              </a:rPr>
              <a:t>September 23</a:t>
            </a:r>
            <a:r>
              <a:rPr lang="en-US" baseline="30000" dirty="0">
                <a:solidFill>
                  <a:srgbClr val="FF0000"/>
                </a:solidFill>
              </a:rPr>
              <a:t>rd</a:t>
            </a:r>
            <a:r>
              <a:rPr lang="en-US" dirty="0">
                <a:solidFill>
                  <a:srgbClr val="FF0000"/>
                </a:solidFill>
              </a:rPr>
              <a:t>: </a:t>
            </a:r>
            <a:r>
              <a:rPr lang="en-US" dirty="0"/>
              <a:t>Register for the exam </a:t>
            </a:r>
          </a:p>
          <a:p>
            <a:r>
              <a:rPr lang="en-US" dirty="0">
                <a:solidFill>
                  <a:srgbClr val="FF0000"/>
                </a:solidFill>
              </a:rPr>
              <a:t>September 27</a:t>
            </a:r>
            <a:r>
              <a:rPr lang="en-US" baseline="30000" dirty="0">
                <a:solidFill>
                  <a:srgbClr val="FF0000"/>
                </a:solidFill>
              </a:rPr>
              <a:t>th</a:t>
            </a:r>
            <a:r>
              <a:rPr lang="en-US" dirty="0">
                <a:solidFill>
                  <a:srgbClr val="FF0000"/>
                </a:solidFill>
              </a:rPr>
              <a:t>: </a:t>
            </a:r>
            <a:r>
              <a:rPr lang="en-US" dirty="0"/>
              <a:t>Receive the written exam questions and instructions via email from the Graduate Director </a:t>
            </a:r>
          </a:p>
          <a:p>
            <a:r>
              <a:rPr lang="en-US" dirty="0">
                <a:solidFill>
                  <a:srgbClr val="FF0000"/>
                </a:solidFill>
              </a:rPr>
              <a:t>October 25</a:t>
            </a:r>
            <a:r>
              <a:rPr lang="en-US" baseline="30000" dirty="0">
                <a:solidFill>
                  <a:srgbClr val="FF0000"/>
                </a:solidFill>
              </a:rPr>
              <a:t>th</a:t>
            </a:r>
            <a:r>
              <a:rPr lang="en-US" dirty="0">
                <a:solidFill>
                  <a:srgbClr val="FF0000"/>
                </a:solidFill>
              </a:rPr>
              <a:t>: </a:t>
            </a:r>
            <a:r>
              <a:rPr lang="en-US" dirty="0"/>
              <a:t>Submit your written exam responses to the MPH Program Director </a:t>
            </a:r>
          </a:p>
          <a:p>
            <a:r>
              <a:rPr lang="en-US" dirty="0">
                <a:solidFill>
                  <a:srgbClr val="FF0000"/>
                </a:solidFill>
              </a:rPr>
              <a:t>November 15</a:t>
            </a:r>
            <a:r>
              <a:rPr lang="en-US" baseline="30000" dirty="0">
                <a:solidFill>
                  <a:srgbClr val="FF0000"/>
                </a:solidFill>
              </a:rPr>
              <a:t>th</a:t>
            </a:r>
            <a:r>
              <a:rPr lang="en-US" dirty="0">
                <a:solidFill>
                  <a:srgbClr val="FF0000"/>
                </a:solidFill>
              </a:rPr>
              <a:t>: </a:t>
            </a:r>
            <a:r>
              <a:rPr lang="en-US" dirty="0"/>
              <a:t>Receive feedback from your graders on your written exam via email</a:t>
            </a:r>
          </a:p>
          <a:p>
            <a:r>
              <a:rPr lang="en-US" dirty="0">
                <a:solidFill>
                  <a:srgbClr val="FF0000"/>
                </a:solidFill>
              </a:rPr>
              <a:t>November 22</a:t>
            </a:r>
            <a:r>
              <a:rPr lang="en-US" baseline="30000" dirty="0">
                <a:solidFill>
                  <a:srgbClr val="FF0000"/>
                </a:solidFill>
              </a:rPr>
              <a:t>nd</a:t>
            </a:r>
            <a:r>
              <a:rPr lang="en-US" dirty="0">
                <a:solidFill>
                  <a:srgbClr val="FF0000"/>
                </a:solidFill>
              </a:rPr>
              <a:t>: </a:t>
            </a:r>
            <a:r>
              <a:rPr lang="en-US" dirty="0"/>
              <a:t>Submit your revised written exam via email to graders (if required)</a:t>
            </a:r>
          </a:p>
          <a:p>
            <a:r>
              <a:rPr lang="en-US">
                <a:solidFill>
                  <a:srgbClr val="FF0000"/>
                </a:solidFill>
              </a:rPr>
              <a:t>December 2</a:t>
            </a:r>
            <a:r>
              <a:rPr lang="en-US" baseline="30000">
                <a:solidFill>
                  <a:srgbClr val="FF0000"/>
                </a:solidFill>
              </a:rPr>
              <a:t>nd</a:t>
            </a:r>
            <a:r>
              <a:rPr lang="en-US">
                <a:solidFill>
                  <a:srgbClr val="FF0000"/>
                </a:solidFill>
              </a:rPr>
              <a:t>-6</a:t>
            </a:r>
            <a:r>
              <a:rPr lang="en-US" baseline="30000">
                <a:solidFill>
                  <a:srgbClr val="FF0000"/>
                </a:solidFill>
              </a:rPr>
              <a:t>th</a:t>
            </a:r>
            <a:r>
              <a:rPr lang="en-US" dirty="0">
                <a:solidFill>
                  <a:srgbClr val="FF0000"/>
                </a:solidFill>
              </a:rPr>
              <a:t>: </a:t>
            </a:r>
            <a:r>
              <a:rPr lang="en-US" dirty="0"/>
              <a:t>Complete oral component of exam (if required) before the deadline for that semester (deadlines vary each semester based on graduation deadlines)</a:t>
            </a:r>
          </a:p>
          <a:p>
            <a:r>
              <a:rPr lang="en-US" dirty="0">
                <a:solidFill>
                  <a:srgbClr val="FF0000"/>
                </a:solidFill>
              </a:rPr>
              <a:t>Early-to-mid December: </a:t>
            </a:r>
            <a:r>
              <a:rPr lang="en-US" dirty="0"/>
              <a:t>Receive exam results via email from the MPH Program Director after the full HPEB faculty have voted on exam decisions</a:t>
            </a:r>
          </a:p>
        </p:txBody>
      </p:sp>
    </p:spTree>
    <p:extLst>
      <p:ext uri="{BB962C8B-B14F-4D97-AF65-F5344CB8AC3E}">
        <p14:creationId xmlns:p14="http://schemas.microsoft.com/office/powerpoint/2010/main" val="2196401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6B08-D256-234A-AA50-81EE9CDFF994}"/>
              </a:ext>
            </a:extLst>
          </p:cNvPr>
          <p:cNvSpPr>
            <a:spLocks noGrp="1"/>
          </p:cNvSpPr>
          <p:nvPr>
            <p:ph type="title"/>
          </p:nvPr>
        </p:nvSpPr>
        <p:spPr/>
        <p:txBody>
          <a:bodyPr/>
          <a:lstStyle/>
          <a:p>
            <a:r>
              <a:rPr lang="en-US" dirty="0"/>
              <a:t>Tentative Exam timeline: </a:t>
            </a:r>
            <a:br>
              <a:rPr lang="en-US" dirty="0"/>
            </a:br>
            <a:r>
              <a:rPr lang="en-US" dirty="0"/>
              <a:t>Spring 2025</a:t>
            </a:r>
          </a:p>
        </p:txBody>
      </p:sp>
      <p:sp>
        <p:nvSpPr>
          <p:cNvPr id="3" name="Content Placeholder 2">
            <a:extLst>
              <a:ext uri="{FF2B5EF4-FFF2-40B4-BE49-F238E27FC236}">
                <a16:creationId xmlns:a16="http://schemas.microsoft.com/office/drawing/2014/main" id="{9128E5AE-6440-42FC-B1F0-E265EB9A8842}"/>
              </a:ext>
            </a:extLst>
          </p:cNvPr>
          <p:cNvSpPr>
            <a:spLocks noGrp="1"/>
          </p:cNvSpPr>
          <p:nvPr>
            <p:ph idx="1"/>
          </p:nvPr>
        </p:nvSpPr>
        <p:spPr>
          <a:xfrm>
            <a:off x="685800" y="2194561"/>
            <a:ext cx="10820400" cy="3794456"/>
          </a:xfrm>
        </p:spPr>
        <p:txBody>
          <a:bodyPr>
            <a:normAutofit fontScale="92500" lnSpcReduction="10000"/>
          </a:bodyPr>
          <a:lstStyle/>
          <a:p>
            <a:r>
              <a:rPr lang="en-US" dirty="0">
                <a:solidFill>
                  <a:srgbClr val="FF0000"/>
                </a:solidFill>
              </a:rPr>
              <a:t>Late January: </a:t>
            </a:r>
            <a:r>
              <a:rPr lang="en-US" dirty="0"/>
              <a:t>Register for the exam</a:t>
            </a:r>
          </a:p>
          <a:p>
            <a:r>
              <a:rPr lang="en-US" dirty="0">
                <a:solidFill>
                  <a:srgbClr val="FF0000"/>
                </a:solidFill>
              </a:rPr>
              <a:t>Early February: </a:t>
            </a:r>
            <a:r>
              <a:rPr lang="en-US" dirty="0"/>
              <a:t>Receive the written exam questions and instructions via email from the MPH Program Director</a:t>
            </a:r>
          </a:p>
          <a:p>
            <a:r>
              <a:rPr lang="en-US" dirty="0">
                <a:solidFill>
                  <a:srgbClr val="FF0000"/>
                </a:solidFill>
              </a:rPr>
              <a:t>Early March (4 weeks after receiving the exam): </a:t>
            </a:r>
            <a:r>
              <a:rPr lang="en-US" dirty="0"/>
              <a:t>Submit your written exam responses to the MPH Program Director </a:t>
            </a:r>
          </a:p>
          <a:p>
            <a:r>
              <a:rPr lang="en-US" dirty="0">
                <a:solidFill>
                  <a:srgbClr val="FF0000"/>
                </a:solidFill>
              </a:rPr>
              <a:t>Late March: </a:t>
            </a:r>
            <a:r>
              <a:rPr lang="en-US" dirty="0"/>
              <a:t>Receive feedback from your graders on your written exam via email</a:t>
            </a:r>
          </a:p>
          <a:p>
            <a:r>
              <a:rPr lang="en-US" dirty="0">
                <a:solidFill>
                  <a:srgbClr val="FF0000"/>
                </a:solidFill>
              </a:rPr>
              <a:t>Early April: </a:t>
            </a:r>
            <a:r>
              <a:rPr lang="en-US" dirty="0"/>
              <a:t>Submit your revised written exam via email to graders (if required)</a:t>
            </a:r>
          </a:p>
          <a:p>
            <a:r>
              <a:rPr lang="en-US" dirty="0">
                <a:solidFill>
                  <a:srgbClr val="FF0000"/>
                </a:solidFill>
              </a:rPr>
              <a:t>Mid-to-late April: </a:t>
            </a:r>
            <a:r>
              <a:rPr lang="en-US" dirty="0"/>
              <a:t>Complete oral component of exam (if required) before the deadline for that semester (deadlines vary each semester based on graduation deadlines)</a:t>
            </a:r>
          </a:p>
          <a:p>
            <a:r>
              <a:rPr lang="en-US" dirty="0">
                <a:solidFill>
                  <a:srgbClr val="FF0000"/>
                </a:solidFill>
              </a:rPr>
              <a:t>Late April/early May: </a:t>
            </a:r>
            <a:r>
              <a:rPr lang="en-US" dirty="0"/>
              <a:t>Receive exam results via email from the MPH Program Director after the full HPEB faculty have voted on exam decisions</a:t>
            </a:r>
          </a:p>
        </p:txBody>
      </p:sp>
    </p:spTree>
    <p:extLst>
      <p:ext uri="{BB962C8B-B14F-4D97-AF65-F5344CB8AC3E}">
        <p14:creationId xmlns:p14="http://schemas.microsoft.com/office/powerpoint/2010/main" val="2879791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D644F-93A0-A4B7-6297-D31E4F76DC2A}"/>
              </a:ext>
            </a:extLst>
          </p:cNvPr>
          <p:cNvSpPr>
            <a:spLocks noGrp="1"/>
          </p:cNvSpPr>
          <p:nvPr>
            <p:ph type="title"/>
          </p:nvPr>
        </p:nvSpPr>
        <p:spPr/>
        <p:txBody>
          <a:bodyPr/>
          <a:lstStyle/>
          <a:p>
            <a:r>
              <a:rPr lang="en-US" dirty="0"/>
              <a:t>How to register for the exam</a:t>
            </a:r>
          </a:p>
        </p:txBody>
      </p:sp>
      <p:sp>
        <p:nvSpPr>
          <p:cNvPr id="3" name="Content Placeholder 2">
            <a:extLst>
              <a:ext uri="{FF2B5EF4-FFF2-40B4-BE49-F238E27FC236}">
                <a16:creationId xmlns:a16="http://schemas.microsoft.com/office/drawing/2014/main" id="{FA94E049-D9FD-BE7A-D0B8-C57C91EA0F25}"/>
              </a:ext>
            </a:extLst>
          </p:cNvPr>
          <p:cNvSpPr>
            <a:spLocks noGrp="1"/>
          </p:cNvSpPr>
          <p:nvPr>
            <p:ph idx="1"/>
          </p:nvPr>
        </p:nvSpPr>
        <p:spPr/>
        <p:txBody>
          <a:bodyPr/>
          <a:lstStyle/>
          <a:p>
            <a:r>
              <a:rPr lang="en-US" dirty="0"/>
              <a:t>You will </a:t>
            </a:r>
            <a:r>
              <a:rPr lang="en-US" dirty="0">
                <a:solidFill>
                  <a:srgbClr val="FF0000"/>
                </a:solidFill>
              </a:rPr>
              <a:t>register for the exam at the beginning of the semester </a:t>
            </a:r>
            <a:r>
              <a:rPr lang="en-US" dirty="0"/>
              <a:t>that</a:t>
            </a:r>
            <a:r>
              <a:rPr lang="en-US" dirty="0">
                <a:solidFill>
                  <a:srgbClr val="C00000"/>
                </a:solidFill>
              </a:rPr>
              <a:t> </a:t>
            </a:r>
            <a:r>
              <a:rPr lang="en-US" dirty="0"/>
              <a:t>you plan to take the exam</a:t>
            </a:r>
          </a:p>
          <a:p>
            <a:r>
              <a:rPr lang="en-US" dirty="0"/>
              <a:t>At the beginning of each fall/spring semester, </a:t>
            </a:r>
            <a:r>
              <a:rPr lang="en-US" dirty="0">
                <a:solidFill>
                  <a:srgbClr val="FF0000"/>
                </a:solidFill>
              </a:rPr>
              <a:t>the MPH Program Director will send an email to the graduate student listserv </a:t>
            </a:r>
            <a:r>
              <a:rPr lang="en-US" dirty="0"/>
              <a:t>that includes:</a:t>
            </a:r>
          </a:p>
          <a:p>
            <a:pPr lvl="1"/>
            <a:r>
              <a:rPr lang="en-US" dirty="0"/>
              <a:t>The exam registration form (</a:t>
            </a:r>
            <a:r>
              <a:rPr lang="en-US" u="sng" dirty="0"/>
              <a:t>Note</a:t>
            </a:r>
            <a:r>
              <a:rPr lang="en-US" dirty="0"/>
              <a:t>: This form is not on the HPEB or Graduate School websites; it must be obtained from the MPH Program Director)</a:t>
            </a:r>
          </a:p>
          <a:p>
            <a:pPr lvl="1"/>
            <a:r>
              <a:rPr lang="en-US" dirty="0"/>
              <a:t>Instructions for completing the form</a:t>
            </a:r>
          </a:p>
          <a:p>
            <a:pPr lvl="1"/>
            <a:r>
              <a:rPr lang="en-US" dirty="0"/>
              <a:t>Information about the deadline for submitting your completed form to the MPH Program Director</a:t>
            </a:r>
          </a:p>
          <a:p>
            <a:pPr marL="0" indent="0">
              <a:buNone/>
            </a:pPr>
            <a:endParaRPr lang="en-US" dirty="0"/>
          </a:p>
        </p:txBody>
      </p:sp>
    </p:spTree>
    <p:extLst>
      <p:ext uri="{BB962C8B-B14F-4D97-AF65-F5344CB8AC3E}">
        <p14:creationId xmlns:p14="http://schemas.microsoft.com/office/powerpoint/2010/main" val="3049038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3BDE-3FE2-841C-FC95-BF7C0A9260DB}"/>
              </a:ext>
            </a:extLst>
          </p:cNvPr>
          <p:cNvSpPr>
            <a:spLocks noGrp="1"/>
          </p:cNvSpPr>
          <p:nvPr>
            <p:ph type="title"/>
          </p:nvPr>
        </p:nvSpPr>
        <p:spPr/>
        <p:txBody>
          <a:bodyPr/>
          <a:lstStyle/>
          <a:p>
            <a:r>
              <a:rPr lang="en-US" dirty="0"/>
              <a:t>Exam Graders</a:t>
            </a:r>
          </a:p>
        </p:txBody>
      </p:sp>
      <p:sp>
        <p:nvSpPr>
          <p:cNvPr id="3" name="Content Placeholder 2">
            <a:extLst>
              <a:ext uri="{FF2B5EF4-FFF2-40B4-BE49-F238E27FC236}">
                <a16:creationId xmlns:a16="http://schemas.microsoft.com/office/drawing/2014/main" id="{D1A314A1-6A5C-5185-9230-490C6DAA9625}"/>
              </a:ext>
            </a:extLst>
          </p:cNvPr>
          <p:cNvSpPr>
            <a:spLocks noGrp="1"/>
          </p:cNvSpPr>
          <p:nvPr>
            <p:ph idx="1"/>
          </p:nvPr>
        </p:nvSpPr>
        <p:spPr/>
        <p:txBody>
          <a:bodyPr/>
          <a:lstStyle/>
          <a:p>
            <a:r>
              <a:rPr lang="en-US" dirty="0"/>
              <a:t>You will have </a:t>
            </a:r>
            <a:r>
              <a:rPr lang="en-US" dirty="0">
                <a:solidFill>
                  <a:srgbClr val="FF0000"/>
                </a:solidFill>
              </a:rPr>
              <a:t>2 graders </a:t>
            </a:r>
            <a:r>
              <a:rPr lang="en-US" dirty="0"/>
              <a:t>for your exam</a:t>
            </a:r>
          </a:p>
          <a:p>
            <a:r>
              <a:rPr lang="en-US" dirty="0"/>
              <a:t>Your </a:t>
            </a:r>
            <a:r>
              <a:rPr lang="en-US" dirty="0">
                <a:solidFill>
                  <a:srgbClr val="FF0000"/>
                </a:solidFill>
              </a:rPr>
              <a:t>primary grader </a:t>
            </a:r>
            <a:r>
              <a:rPr lang="en-US" dirty="0"/>
              <a:t>is the person you select to be your APE faculty advisor</a:t>
            </a:r>
          </a:p>
          <a:p>
            <a:r>
              <a:rPr lang="en-US" dirty="0"/>
              <a:t>Your </a:t>
            </a:r>
            <a:r>
              <a:rPr lang="en-US" dirty="0">
                <a:solidFill>
                  <a:srgbClr val="FF0000"/>
                </a:solidFill>
              </a:rPr>
              <a:t>secondary grader </a:t>
            </a:r>
            <a:r>
              <a:rPr lang="en-US" dirty="0"/>
              <a:t>will be another HPEB faculty member; the MPH Program Director will assign your secondary grader</a:t>
            </a:r>
          </a:p>
          <a:p>
            <a:r>
              <a:rPr lang="en-US" dirty="0"/>
              <a:t>To assist you in scheduling the oral exam, you will be told the name of your secondary grader </a:t>
            </a:r>
            <a:r>
              <a:rPr lang="en-US" dirty="0">
                <a:solidFill>
                  <a:srgbClr val="FF0000"/>
                </a:solidFill>
              </a:rPr>
              <a:t>after you submit the first draft </a:t>
            </a:r>
            <a:r>
              <a:rPr lang="en-US" dirty="0"/>
              <a:t>of your written exam</a:t>
            </a:r>
          </a:p>
        </p:txBody>
      </p:sp>
    </p:spTree>
    <p:extLst>
      <p:ext uri="{BB962C8B-B14F-4D97-AF65-F5344CB8AC3E}">
        <p14:creationId xmlns:p14="http://schemas.microsoft.com/office/powerpoint/2010/main" val="1973082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0F527-1DE4-203F-1056-685BD03BE894}"/>
              </a:ext>
            </a:extLst>
          </p:cNvPr>
          <p:cNvSpPr>
            <a:spLocks noGrp="1"/>
          </p:cNvSpPr>
          <p:nvPr>
            <p:ph type="title"/>
          </p:nvPr>
        </p:nvSpPr>
        <p:spPr/>
        <p:txBody>
          <a:bodyPr/>
          <a:lstStyle/>
          <a:p>
            <a:r>
              <a:rPr lang="en-US" dirty="0"/>
              <a:t>Exam ethics</a:t>
            </a:r>
          </a:p>
        </p:txBody>
      </p:sp>
      <p:sp>
        <p:nvSpPr>
          <p:cNvPr id="3" name="Content Placeholder 2">
            <a:extLst>
              <a:ext uri="{FF2B5EF4-FFF2-40B4-BE49-F238E27FC236}">
                <a16:creationId xmlns:a16="http://schemas.microsoft.com/office/drawing/2014/main" id="{08033C6A-4AC2-CD61-B1A4-507F5BC61EB3}"/>
              </a:ext>
            </a:extLst>
          </p:cNvPr>
          <p:cNvSpPr>
            <a:spLocks noGrp="1"/>
          </p:cNvSpPr>
          <p:nvPr>
            <p:ph idx="1"/>
          </p:nvPr>
        </p:nvSpPr>
        <p:spPr/>
        <p:txBody>
          <a:bodyPr>
            <a:normAutofit/>
          </a:bodyPr>
          <a:lstStyle/>
          <a:p>
            <a:r>
              <a:rPr lang="en-US" dirty="0"/>
              <a:t>During the exam period (written through oral exams):</a:t>
            </a:r>
          </a:p>
          <a:p>
            <a:pPr lvl="1"/>
            <a:r>
              <a:rPr lang="en-US" dirty="0">
                <a:solidFill>
                  <a:srgbClr val="FF0000"/>
                </a:solidFill>
              </a:rPr>
              <a:t>You may use </a:t>
            </a:r>
            <a:r>
              <a:rPr lang="en-US">
                <a:solidFill>
                  <a:srgbClr val="FF0000"/>
                </a:solidFill>
              </a:rPr>
              <a:t>any NON-HUMAN, NON-AI </a:t>
            </a:r>
            <a:r>
              <a:rPr lang="en-US" dirty="0">
                <a:solidFill>
                  <a:srgbClr val="FF0000"/>
                </a:solidFill>
              </a:rPr>
              <a:t>resources </a:t>
            </a:r>
            <a:r>
              <a:rPr lang="en-US" dirty="0"/>
              <a:t>(e.g., you can and should use your course readings, notes, slides, etc.)</a:t>
            </a:r>
          </a:p>
          <a:p>
            <a:pPr lvl="1"/>
            <a:r>
              <a:rPr lang="en-US" dirty="0">
                <a:solidFill>
                  <a:srgbClr val="FF0000"/>
                </a:solidFill>
              </a:rPr>
              <a:t>You should communicate with your graders about scheduling </a:t>
            </a:r>
            <a:r>
              <a:rPr lang="en-US" dirty="0"/>
              <a:t>the oral exam</a:t>
            </a:r>
          </a:p>
          <a:p>
            <a:pPr lvl="1"/>
            <a:r>
              <a:rPr lang="en-US" dirty="0">
                <a:solidFill>
                  <a:srgbClr val="FF0000"/>
                </a:solidFill>
              </a:rPr>
              <a:t>You should contact Dr. Edena Guimaraes (edenag@mailbox.sc.edu) </a:t>
            </a:r>
            <a:r>
              <a:rPr lang="en-US" dirty="0"/>
              <a:t>if you have any questions about the exam </a:t>
            </a:r>
          </a:p>
          <a:p>
            <a:pPr lvl="1"/>
            <a:r>
              <a:rPr lang="en-US" dirty="0">
                <a:solidFill>
                  <a:srgbClr val="FF0000"/>
                </a:solidFill>
              </a:rPr>
              <a:t>You may </a:t>
            </a:r>
            <a:r>
              <a:rPr lang="en-US" u="sng" dirty="0">
                <a:solidFill>
                  <a:srgbClr val="FF0000"/>
                </a:solidFill>
              </a:rPr>
              <a:t>not</a:t>
            </a:r>
            <a:r>
              <a:rPr lang="en-US" dirty="0">
                <a:solidFill>
                  <a:srgbClr val="FF0000"/>
                </a:solidFill>
              </a:rPr>
              <a:t> communicate with other people, even your professors, about content </a:t>
            </a:r>
            <a:r>
              <a:rPr lang="en-US" dirty="0"/>
              <a:t>included in the exam</a:t>
            </a:r>
          </a:p>
          <a:p>
            <a:pPr lvl="1"/>
            <a:r>
              <a:rPr lang="en-US" dirty="0"/>
              <a:t>Your responses must be </a:t>
            </a:r>
            <a:r>
              <a:rPr lang="en-US" dirty="0">
                <a:solidFill>
                  <a:srgbClr val="FF0000"/>
                </a:solidFill>
              </a:rPr>
              <a:t>your original work </a:t>
            </a:r>
            <a:r>
              <a:rPr lang="en-US" dirty="0"/>
              <a:t>and </a:t>
            </a:r>
            <a:r>
              <a:rPr lang="en-US" dirty="0">
                <a:solidFill>
                  <a:srgbClr val="FF0000"/>
                </a:solidFill>
              </a:rPr>
              <a:t>written in your own words</a:t>
            </a:r>
          </a:p>
          <a:p>
            <a:pPr lvl="1"/>
            <a:r>
              <a:rPr lang="en-US" dirty="0"/>
              <a:t>You should </a:t>
            </a:r>
            <a:r>
              <a:rPr lang="en-US" dirty="0">
                <a:solidFill>
                  <a:srgbClr val="FF0000"/>
                </a:solidFill>
              </a:rPr>
              <a:t>avoid using quotations</a:t>
            </a:r>
          </a:p>
          <a:p>
            <a:pPr lvl="1"/>
            <a:r>
              <a:rPr lang="en-US" dirty="0"/>
              <a:t>You must </a:t>
            </a:r>
            <a:r>
              <a:rPr lang="en-US" dirty="0">
                <a:solidFill>
                  <a:srgbClr val="FF0000"/>
                </a:solidFill>
              </a:rPr>
              <a:t>adhere to the USC Honor Code</a:t>
            </a:r>
            <a:r>
              <a:rPr lang="en-US" dirty="0"/>
              <a:t>, which includes policies regarding academic integrity (e.g., appropriately citing sources to avoid plagiarism)</a:t>
            </a:r>
          </a:p>
          <a:p>
            <a:endParaRPr lang="en-US" dirty="0"/>
          </a:p>
        </p:txBody>
      </p:sp>
    </p:spTree>
    <p:extLst>
      <p:ext uri="{BB962C8B-B14F-4D97-AF65-F5344CB8AC3E}">
        <p14:creationId xmlns:p14="http://schemas.microsoft.com/office/powerpoint/2010/main" val="2901695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8250C18-EF3A-8DB5-EA63-3D2E8BF74286}"/>
              </a:ext>
            </a:extLst>
          </p:cNvPr>
          <p:cNvSpPr>
            <a:spLocks noGrp="1"/>
          </p:cNvSpPr>
          <p:nvPr>
            <p:ph type="title"/>
          </p:nvPr>
        </p:nvSpPr>
        <p:spPr>
          <a:xfrm>
            <a:off x="3006077" y="2267417"/>
            <a:ext cx="6179847" cy="2323165"/>
          </a:xfrm>
        </p:spPr>
        <p:txBody>
          <a:bodyPr>
            <a:normAutofit/>
          </a:bodyPr>
          <a:lstStyle/>
          <a:p>
            <a:pPr algn="ctr"/>
            <a:r>
              <a:rPr lang="en-US" sz="2200" cap="none" dirty="0"/>
              <a:t>Stay organized, stay on top of your classes, review materials before the exam, and </a:t>
            </a:r>
            <a:r>
              <a:rPr lang="en-US" sz="2200" cap="none" dirty="0">
                <a:solidFill>
                  <a:srgbClr val="FF0000"/>
                </a:solidFill>
              </a:rPr>
              <a:t>you’ll be ready when the time comes!</a:t>
            </a:r>
          </a:p>
        </p:txBody>
      </p:sp>
    </p:spTree>
    <p:extLst>
      <p:ext uri="{BB962C8B-B14F-4D97-AF65-F5344CB8AC3E}">
        <p14:creationId xmlns:p14="http://schemas.microsoft.com/office/powerpoint/2010/main" val="1968059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F401E-89EC-4862-BC9E-9F3460D1BC73}"/>
              </a:ext>
            </a:extLst>
          </p:cNvPr>
          <p:cNvSpPr>
            <a:spLocks noGrp="1"/>
          </p:cNvSpPr>
          <p:nvPr>
            <p:ph type="ctrTitle"/>
          </p:nvPr>
        </p:nvSpPr>
        <p:spPr/>
        <p:txBody>
          <a:bodyPr/>
          <a:lstStyle/>
          <a:p>
            <a:r>
              <a:rPr lang="en-US" dirty="0"/>
              <a:t>Bella’s Comprehensive Exam Advice</a:t>
            </a:r>
          </a:p>
        </p:txBody>
      </p:sp>
      <p:sp>
        <p:nvSpPr>
          <p:cNvPr id="3" name="Subtitle 2">
            <a:extLst>
              <a:ext uri="{FF2B5EF4-FFF2-40B4-BE49-F238E27FC236}">
                <a16:creationId xmlns:a16="http://schemas.microsoft.com/office/drawing/2014/main" id="{4E81E394-9914-C8CC-E3AD-6A337BCA3920}"/>
              </a:ext>
            </a:extLst>
          </p:cNvPr>
          <p:cNvSpPr>
            <a:spLocks noGrp="1"/>
          </p:cNvSpPr>
          <p:nvPr>
            <p:ph type="subTitle" idx="1"/>
          </p:nvPr>
        </p:nvSpPr>
        <p:spPr/>
        <p:txBody>
          <a:bodyPr/>
          <a:lstStyle/>
          <a:p>
            <a:r>
              <a:rPr lang="en-US" dirty="0"/>
              <a:t>Cue: Survivor by Destiny’s Child </a:t>
            </a:r>
          </a:p>
        </p:txBody>
      </p:sp>
    </p:spTree>
    <p:extLst>
      <p:ext uri="{BB962C8B-B14F-4D97-AF65-F5344CB8AC3E}">
        <p14:creationId xmlns:p14="http://schemas.microsoft.com/office/powerpoint/2010/main" val="1699514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D3DAA-31BB-C0C2-8D4B-32E991F95B53}"/>
              </a:ext>
            </a:extLst>
          </p:cNvPr>
          <p:cNvSpPr>
            <a:spLocks noGrp="1"/>
          </p:cNvSpPr>
          <p:nvPr>
            <p:ph type="title"/>
          </p:nvPr>
        </p:nvSpPr>
        <p:spPr/>
        <p:txBody>
          <a:bodyPr/>
          <a:lstStyle/>
          <a:p>
            <a:r>
              <a:rPr lang="en-US" dirty="0"/>
              <a:t>What/When to Compile</a:t>
            </a:r>
          </a:p>
        </p:txBody>
      </p:sp>
      <p:sp>
        <p:nvSpPr>
          <p:cNvPr id="3" name="Content Placeholder 2">
            <a:extLst>
              <a:ext uri="{FF2B5EF4-FFF2-40B4-BE49-F238E27FC236}">
                <a16:creationId xmlns:a16="http://schemas.microsoft.com/office/drawing/2014/main" id="{41885A25-87DE-0E0B-9AB0-94EC00470540}"/>
              </a:ext>
            </a:extLst>
          </p:cNvPr>
          <p:cNvSpPr>
            <a:spLocks noGrp="1"/>
          </p:cNvSpPr>
          <p:nvPr>
            <p:ph idx="1"/>
          </p:nvPr>
        </p:nvSpPr>
        <p:spPr/>
        <p:txBody>
          <a:bodyPr/>
          <a:lstStyle/>
          <a:p>
            <a:r>
              <a:rPr lang="en-US" dirty="0"/>
              <a:t>Begin preparing the summer after you complete your first year</a:t>
            </a:r>
          </a:p>
          <a:p>
            <a:r>
              <a:rPr lang="en-US" dirty="0"/>
              <a:t>Compile all course information, a one-drive could be beneficial</a:t>
            </a:r>
          </a:p>
          <a:p>
            <a:r>
              <a:rPr lang="en-US" dirty="0"/>
              <a:t>December break is a great time to look over all important, core course material</a:t>
            </a:r>
          </a:p>
          <a:p>
            <a:r>
              <a:rPr lang="en-US" dirty="0"/>
              <a:t>Stay ORGANIZED* this is essential </a:t>
            </a:r>
          </a:p>
          <a:p>
            <a:r>
              <a:rPr lang="en-US" dirty="0"/>
              <a:t>Talk to professors BEFORE you get the exam to clarify if you have questions about topics in their classes</a:t>
            </a:r>
          </a:p>
          <a:p>
            <a:endParaRPr lang="en-US" dirty="0"/>
          </a:p>
        </p:txBody>
      </p:sp>
    </p:spTree>
    <p:extLst>
      <p:ext uri="{BB962C8B-B14F-4D97-AF65-F5344CB8AC3E}">
        <p14:creationId xmlns:p14="http://schemas.microsoft.com/office/powerpoint/2010/main" val="2698843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D250D-5196-C194-FEB7-5B664039C1A3}"/>
              </a:ext>
            </a:extLst>
          </p:cNvPr>
          <p:cNvSpPr>
            <a:spLocks noGrp="1"/>
          </p:cNvSpPr>
          <p:nvPr>
            <p:ph type="title"/>
          </p:nvPr>
        </p:nvSpPr>
        <p:spPr/>
        <p:txBody>
          <a:bodyPr/>
          <a:lstStyle/>
          <a:p>
            <a:r>
              <a:rPr lang="en-US" dirty="0"/>
              <a:t>APA Formatting Notes</a:t>
            </a:r>
          </a:p>
        </p:txBody>
      </p:sp>
      <p:sp>
        <p:nvSpPr>
          <p:cNvPr id="3" name="Content Placeholder 2">
            <a:extLst>
              <a:ext uri="{FF2B5EF4-FFF2-40B4-BE49-F238E27FC236}">
                <a16:creationId xmlns:a16="http://schemas.microsoft.com/office/drawing/2014/main" id="{843F3715-2CF5-57EB-CE6D-0530748F9B5D}"/>
              </a:ext>
            </a:extLst>
          </p:cNvPr>
          <p:cNvSpPr>
            <a:spLocks noGrp="1"/>
          </p:cNvSpPr>
          <p:nvPr>
            <p:ph idx="1"/>
          </p:nvPr>
        </p:nvSpPr>
        <p:spPr/>
        <p:txBody>
          <a:bodyPr/>
          <a:lstStyle/>
          <a:p>
            <a:r>
              <a:rPr lang="en-US" dirty="0"/>
              <a:t>Start a reference bank for yourself throughout your classes</a:t>
            </a:r>
          </a:p>
          <a:p>
            <a:r>
              <a:rPr lang="en-US" dirty="0"/>
              <a:t>APA format is </a:t>
            </a:r>
            <a:r>
              <a:rPr lang="en-US" dirty="0">
                <a:highlight>
                  <a:srgbClr val="FFFF00"/>
                </a:highlight>
              </a:rPr>
              <a:t>important</a:t>
            </a:r>
          </a:p>
          <a:p>
            <a:r>
              <a:rPr lang="en-US" dirty="0"/>
              <a:t>Grammar and spelling, very detailed</a:t>
            </a:r>
          </a:p>
          <a:p>
            <a:r>
              <a:rPr lang="en-US" dirty="0"/>
              <a:t>One reference per section is not enough </a:t>
            </a:r>
          </a:p>
          <a:p>
            <a:r>
              <a:rPr lang="en-US" dirty="0"/>
              <a:t>Use your course content, rather than the internet, especially when the same term means something different in your classes</a:t>
            </a:r>
          </a:p>
          <a:p>
            <a:r>
              <a:rPr lang="en-US" dirty="0"/>
              <a:t>When in doubt, cite it out!</a:t>
            </a:r>
          </a:p>
        </p:txBody>
      </p:sp>
    </p:spTree>
    <p:extLst>
      <p:ext uri="{BB962C8B-B14F-4D97-AF65-F5344CB8AC3E}">
        <p14:creationId xmlns:p14="http://schemas.microsoft.com/office/powerpoint/2010/main" val="3344552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372A9-B0B7-A6CB-4E01-042F3064AA72}"/>
              </a:ext>
            </a:extLst>
          </p:cNvPr>
          <p:cNvSpPr>
            <a:spLocks noGrp="1"/>
          </p:cNvSpPr>
          <p:nvPr>
            <p:ph type="title"/>
          </p:nvPr>
        </p:nvSpPr>
        <p:spPr/>
        <p:txBody>
          <a:bodyPr/>
          <a:lstStyle/>
          <a:p>
            <a:r>
              <a:rPr lang="en-US" dirty="0"/>
              <a:t>Tips &amp; Tricks</a:t>
            </a:r>
          </a:p>
        </p:txBody>
      </p:sp>
      <p:sp>
        <p:nvSpPr>
          <p:cNvPr id="3" name="Content Placeholder 2">
            <a:extLst>
              <a:ext uri="{FF2B5EF4-FFF2-40B4-BE49-F238E27FC236}">
                <a16:creationId xmlns:a16="http://schemas.microsoft.com/office/drawing/2014/main" id="{CBEDDAA9-8EBE-6DAC-5A12-E11B7136D790}"/>
              </a:ext>
            </a:extLst>
          </p:cNvPr>
          <p:cNvSpPr>
            <a:spLocks noGrp="1"/>
          </p:cNvSpPr>
          <p:nvPr>
            <p:ph idx="1"/>
          </p:nvPr>
        </p:nvSpPr>
        <p:spPr/>
        <p:txBody>
          <a:bodyPr/>
          <a:lstStyle/>
          <a:p>
            <a:r>
              <a:rPr lang="en-US" dirty="0"/>
              <a:t>Take it one section at a time, don't try to skip around and overwhelm yourself</a:t>
            </a:r>
          </a:p>
          <a:p>
            <a:r>
              <a:rPr lang="en-US" dirty="0"/>
              <a:t>Nothing you haven't seen before, all based off course materials</a:t>
            </a:r>
          </a:p>
          <a:p>
            <a:r>
              <a:rPr lang="en-US" dirty="0"/>
              <a:t>Work and try your best on the first one and then you could be done with it</a:t>
            </a:r>
          </a:p>
          <a:p>
            <a:r>
              <a:rPr lang="en-US" dirty="0"/>
              <a:t>Planning for the exam and taking some time away from your practice experience</a:t>
            </a:r>
          </a:p>
        </p:txBody>
      </p:sp>
    </p:spTree>
    <p:extLst>
      <p:ext uri="{BB962C8B-B14F-4D97-AF65-F5344CB8AC3E}">
        <p14:creationId xmlns:p14="http://schemas.microsoft.com/office/powerpoint/2010/main" val="24475861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E7864-D824-D58C-6454-C49FA99D0C99}"/>
              </a:ext>
            </a:extLst>
          </p:cNvPr>
          <p:cNvSpPr>
            <a:spLocks noGrp="1"/>
          </p:cNvSpPr>
          <p:nvPr>
            <p:ph type="title"/>
          </p:nvPr>
        </p:nvSpPr>
        <p:spPr/>
        <p:txBody>
          <a:bodyPr/>
          <a:lstStyle/>
          <a:p>
            <a:r>
              <a:rPr lang="en-US" dirty="0"/>
              <a:t>Tips about the Oral </a:t>
            </a:r>
          </a:p>
        </p:txBody>
      </p:sp>
      <p:sp>
        <p:nvSpPr>
          <p:cNvPr id="3" name="Content Placeholder 2">
            <a:extLst>
              <a:ext uri="{FF2B5EF4-FFF2-40B4-BE49-F238E27FC236}">
                <a16:creationId xmlns:a16="http://schemas.microsoft.com/office/drawing/2014/main" id="{22ACD978-34AC-2B14-2086-7F7851E8F849}"/>
              </a:ext>
            </a:extLst>
          </p:cNvPr>
          <p:cNvSpPr>
            <a:spLocks noGrp="1"/>
          </p:cNvSpPr>
          <p:nvPr>
            <p:ph idx="1"/>
          </p:nvPr>
        </p:nvSpPr>
        <p:spPr/>
        <p:txBody>
          <a:bodyPr/>
          <a:lstStyle/>
          <a:p>
            <a:r>
              <a:rPr lang="en-US" dirty="0"/>
              <a:t>Schedule the oral if needed, your responsibility (2 hours allotted)</a:t>
            </a:r>
          </a:p>
          <a:p>
            <a:r>
              <a:rPr lang="en-US" dirty="0"/>
              <a:t>Preparation for oral, come in with corrections prepared</a:t>
            </a:r>
          </a:p>
          <a:p>
            <a:r>
              <a:rPr lang="en-US" dirty="0"/>
              <a:t>See who needs to be there </a:t>
            </a:r>
          </a:p>
          <a:p>
            <a:r>
              <a:rPr lang="en-US" dirty="0"/>
              <a:t>Set this up as soon as possible </a:t>
            </a:r>
          </a:p>
        </p:txBody>
      </p:sp>
    </p:spTree>
    <p:extLst>
      <p:ext uri="{BB962C8B-B14F-4D97-AF65-F5344CB8AC3E}">
        <p14:creationId xmlns:p14="http://schemas.microsoft.com/office/powerpoint/2010/main" val="1582369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6C8F72-12AC-ED0F-84D8-2BE058EAD82B}"/>
              </a:ext>
            </a:extLst>
          </p:cNvPr>
          <p:cNvSpPr>
            <a:spLocks noGrp="1"/>
          </p:cNvSpPr>
          <p:nvPr>
            <p:ph idx="1"/>
          </p:nvPr>
        </p:nvSpPr>
        <p:spPr>
          <a:xfrm>
            <a:off x="1312810" y="2909427"/>
            <a:ext cx="9566380" cy="1039146"/>
          </a:xfrm>
        </p:spPr>
        <p:txBody>
          <a:bodyPr>
            <a:normAutofit/>
          </a:bodyPr>
          <a:lstStyle/>
          <a:p>
            <a:pPr marL="0" indent="0" algn="ctr">
              <a:buNone/>
            </a:pPr>
            <a:r>
              <a:rPr lang="en-US" dirty="0"/>
              <a:t>If you have any questions about the HPEB MPH comprehensive exam, </a:t>
            </a:r>
            <a:r>
              <a:rPr lang="en-US" dirty="0">
                <a:solidFill>
                  <a:srgbClr val="FF0000"/>
                </a:solidFill>
              </a:rPr>
              <a:t>please contact Dr. Edena Guimaraes (edenag@mailbox.sc.edu), </a:t>
            </a:r>
            <a:r>
              <a:rPr lang="en-US" dirty="0"/>
              <a:t>HPEB MPH Program Director, at any time</a:t>
            </a:r>
          </a:p>
          <a:p>
            <a:pPr marL="0" indent="0">
              <a:buNone/>
            </a:pPr>
            <a:endParaRPr lang="en-US" dirty="0"/>
          </a:p>
        </p:txBody>
      </p:sp>
    </p:spTree>
    <p:extLst>
      <p:ext uri="{BB962C8B-B14F-4D97-AF65-F5344CB8AC3E}">
        <p14:creationId xmlns:p14="http://schemas.microsoft.com/office/powerpoint/2010/main" val="2916007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F186C-E5A2-D49D-7B14-79CE8EAB4146}"/>
              </a:ext>
            </a:extLst>
          </p:cNvPr>
          <p:cNvSpPr>
            <a:spLocks noGrp="1"/>
          </p:cNvSpPr>
          <p:nvPr>
            <p:ph type="title"/>
          </p:nvPr>
        </p:nvSpPr>
        <p:spPr>
          <a:xfrm>
            <a:off x="1790700" y="1489458"/>
            <a:ext cx="8610600" cy="1293028"/>
          </a:xfrm>
        </p:spPr>
        <p:txBody>
          <a:bodyPr/>
          <a:lstStyle/>
          <a:p>
            <a:pPr algn="ctr"/>
            <a:r>
              <a:rPr lang="en-US" dirty="0">
                <a:solidFill>
                  <a:srgbClr val="FF0000"/>
                </a:solidFill>
              </a:rPr>
              <a:t>Questions?</a:t>
            </a:r>
          </a:p>
        </p:txBody>
      </p:sp>
      <p:sp>
        <p:nvSpPr>
          <p:cNvPr id="4" name="Content Placeholder 2">
            <a:extLst>
              <a:ext uri="{FF2B5EF4-FFF2-40B4-BE49-F238E27FC236}">
                <a16:creationId xmlns:a16="http://schemas.microsoft.com/office/drawing/2014/main" id="{C54498AA-C647-A299-6F6A-7D5A8A27108A}"/>
              </a:ext>
            </a:extLst>
          </p:cNvPr>
          <p:cNvSpPr txBox="1">
            <a:spLocks/>
          </p:cNvSpPr>
          <p:nvPr/>
        </p:nvSpPr>
        <p:spPr>
          <a:xfrm>
            <a:off x="2625903" y="2643914"/>
            <a:ext cx="6940195" cy="18114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None/>
            </a:pPr>
            <a:r>
              <a:rPr lang="en-US" dirty="0"/>
              <a:t>Ms. Bella Alonso (IALONSO@mailbox.sc.edu)</a:t>
            </a:r>
          </a:p>
          <a:p>
            <a:pPr marL="0" indent="0" algn="ctr">
              <a:buNone/>
            </a:pPr>
            <a:r>
              <a:rPr lang="en-US" dirty="0"/>
              <a:t>Dr. Rachel Davis (rdavis@mailbox.sc.edu)</a:t>
            </a:r>
          </a:p>
          <a:p>
            <a:pPr marL="0" indent="0" algn="ctr">
              <a:buNone/>
            </a:pPr>
            <a:r>
              <a:rPr lang="en-US" dirty="0"/>
              <a:t>Dr. Edena Guimaraes (EDENAG@mailbox.sc.edu)</a:t>
            </a:r>
          </a:p>
          <a:p>
            <a:pPr marL="0" indent="0" algn="ctr">
              <a:buNone/>
            </a:pPr>
            <a:r>
              <a:rPr lang="en-US" dirty="0"/>
              <a:t>Dr. Mark Macauda (MACAUDA@mailbox.sc.edu)</a:t>
            </a:r>
          </a:p>
          <a:p>
            <a:pPr marL="0" indent="0">
              <a:buFont typeface="Arial" panose="020B0604020202020204" pitchFamily="34" charset="0"/>
              <a:buNone/>
            </a:pPr>
            <a:endParaRPr lang="en-US" dirty="0"/>
          </a:p>
        </p:txBody>
      </p:sp>
      <p:sp>
        <p:nvSpPr>
          <p:cNvPr id="3" name="Content Placeholder 2">
            <a:extLst>
              <a:ext uri="{FF2B5EF4-FFF2-40B4-BE49-F238E27FC236}">
                <a16:creationId xmlns:a16="http://schemas.microsoft.com/office/drawing/2014/main" id="{3101E7F1-8765-128A-A5CD-F3AEE271A045}"/>
              </a:ext>
            </a:extLst>
          </p:cNvPr>
          <p:cNvSpPr txBox="1">
            <a:spLocks/>
          </p:cNvSpPr>
          <p:nvPr/>
        </p:nvSpPr>
        <p:spPr>
          <a:xfrm>
            <a:off x="1481042" y="5018973"/>
            <a:ext cx="9229917" cy="10749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None/>
            </a:pPr>
            <a:r>
              <a:rPr lang="en-US" sz="2400" u="sng" dirty="0"/>
              <a:t>Note</a:t>
            </a:r>
            <a:r>
              <a:rPr lang="en-US" sz="2400" dirty="0"/>
              <a:t>: We will post these slides at </a:t>
            </a:r>
            <a:r>
              <a:rPr lang="en-US" sz="1800" dirty="0">
                <a:solidFill>
                  <a:srgbClr val="FF0000"/>
                </a:solidFill>
                <a:hlinkClick r:id="rId2">
                  <a:extLst>
                    <a:ext uri="{A12FA001-AC4F-418D-AE19-62706E023703}">
                      <ahyp:hlinkClr xmlns:ahyp="http://schemas.microsoft.com/office/drawing/2018/hyperlinkcolor" val="tx"/>
                    </a:ext>
                  </a:extLst>
                </a:hlinkClick>
              </a:rPr>
              <a:t>https://www.sc.edu/study/colleges_schools/public_health/study/areas_of_study/health_promotion_education_and_behavior/hpeb_student_resources.php</a:t>
            </a:r>
            <a:r>
              <a:rPr lang="en-US" sz="1800" dirty="0">
                <a:solidFill>
                  <a:srgbClr val="FF0000"/>
                </a:solidFill>
              </a:rPr>
              <a:t>  </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426930352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952</TotalTime>
  <Words>2443</Words>
  <Application>Microsoft Office PowerPoint</Application>
  <PresentationFormat>Widescreen</PresentationFormat>
  <Paragraphs>172</Paragraphs>
  <Slides>26</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26</vt:i4>
      </vt:variant>
    </vt:vector>
  </HeadingPairs>
  <TitlesOfParts>
    <vt:vector size="33" baseType="lpstr">
      <vt:lpstr>Arial</vt:lpstr>
      <vt:lpstr>Calibri</vt:lpstr>
      <vt:lpstr>Calibri Light</vt:lpstr>
      <vt:lpstr>Century Gothic</vt:lpstr>
      <vt:lpstr>Wingdings</vt:lpstr>
      <vt:lpstr>Vapor Trail</vt:lpstr>
      <vt:lpstr>Office Theme</vt:lpstr>
      <vt:lpstr>HPEB MPH Comprehensive Examination Explainer</vt:lpstr>
      <vt:lpstr>Purpose of the exam</vt:lpstr>
      <vt:lpstr>When to take the exam</vt:lpstr>
      <vt:lpstr>Eligibility requirements</vt:lpstr>
      <vt:lpstr>Content covered in the exam</vt:lpstr>
      <vt:lpstr>Two-part Exam format</vt:lpstr>
      <vt:lpstr>written exam</vt:lpstr>
      <vt:lpstr>written exam grading criteria</vt:lpstr>
      <vt:lpstr>Written exam outcomes</vt:lpstr>
      <vt:lpstr>ORAL exam</vt:lpstr>
      <vt:lpstr>ORAL exam, Cont’d</vt:lpstr>
      <vt:lpstr>ORAL exam, Cont’d</vt:lpstr>
      <vt:lpstr>comprehensive exam outcomes</vt:lpstr>
      <vt:lpstr>Exam timeline:  fall 2024</vt:lpstr>
      <vt:lpstr>Tentative Exam timeline:  Spring 2025</vt:lpstr>
      <vt:lpstr>How to register for the exam</vt:lpstr>
      <vt:lpstr>Exam Graders</vt:lpstr>
      <vt:lpstr>Exam ethics</vt:lpstr>
      <vt:lpstr>Stay organized, stay on top of your classes, review materials before the exam, and you’ll be ready when the time comes!</vt:lpstr>
      <vt:lpstr>Bella’s Comprehensive Exam Advice</vt:lpstr>
      <vt:lpstr>What/When to Compile</vt:lpstr>
      <vt:lpstr>APA Formatting Notes</vt:lpstr>
      <vt:lpstr>Tips &amp; Tricks</vt:lpstr>
      <vt:lpstr>Tips about the Oral </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 Watkins</dc:creator>
  <cp:lastModifiedBy>Davis, Rachel</cp:lastModifiedBy>
  <cp:revision>18</cp:revision>
  <dcterms:created xsi:type="dcterms:W3CDTF">2015-11-30T20:15:52Z</dcterms:created>
  <dcterms:modified xsi:type="dcterms:W3CDTF">2024-09-24T21:18:40Z</dcterms:modified>
</cp:coreProperties>
</file>