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700" r:id="rId1"/>
  </p:sldMasterIdLst>
  <p:notesMasterIdLst>
    <p:notesMasterId r:id="rId36"/>
  </p:notesMasterIdLst>
  <p:sldIdLst>
    <p:sldId id="265" r:id="rId2"/>
    <p:sldId id="268" r:id="rId3"/>
    <p:sldId id="290" r:id="rId4"/>
    <p:sldId id="272" r:id="rId5"/>
    <p:sldId id="260" r:id="rId6"/>
    <p:sldId id="269" r:id="rId7"/>
    <p:sldId id="288" r:id="rId8"/>
    <p:sldId id="553" r:id="rId9"/>
    <p:sldId id="561" r:id="rId10"/>
    <p:sldId id="283" r:id="rId11"/>
    <p:sldId id="271" r:id="rId12"/>
    <p:sldId id="289" r:id="rId13"/>
    <p:sldId id="284" r:id="rId14"/>
    <p:sldId id="549" r:id="rId15"/>
    <p:sldId id="548" r:id="rId16"/>
    <p:sldId id="551" r:id="rId17"/>
    <p:sldId id="554" r:id="rId18"/>
    <p:sldId id="439" r:id="rId19"/>
    <p:sldId id="440" r:id="rId20"/>
    <p:sldId id="441" r:id="rId21"/>
    <p:sldId id="266" r:id="rId22"/>
    <p:sldId id="552" r:id="rId23"/>
    <p:sldId id="274" r:id="rId24"/>
    <p:sldId id="496" r:id="rId25"/>
    <p:sldId id="559" r:id="rId26"/>
    <p:sldId id="555" r:id="rId27"/>
    <p:sldId id="560" r:id="rId28"/>
    <p:sldId id="556" r:id="rId29"/>
    <p:sldId id="564" r:id="rId30"/>
    <p:sldId id="565" r:id="rId31"/>
    <p:sldId id="562" r:id="rId32"/>
    <p:sldId id="563" r:id="rId33"/>
    <p:sldId id="558" r:id="rId34"/>
    <p:sldId id="287"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F4E04C-4B85-4B0C-B011-8ED84F4F5B19}" v="1" dt="2023-02-22T20:34:56.1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1237" autoAdjust="0"/>
    <p:restoredTop sz="96259" autoAdjust="0"/>
  </p:normalViewPr>
  <p:slideViewPr>
    <p:cSldViewPr snapToGrid="0" snapToObjects="1">
      <p:cViewPr varScale="1">
        <p:scale>
          <a:sx n="107" d="100"/>
          <a:sy n="107" d="100"/>
        </p:scale>
        <p:origin x="836" y="68"/>
      </p:cViewPr>
      <p:guideLst/>
    </p:cSldViewPr>
  </p:slideViewPr>
  <p:notesTextViewPr>
    <p:cViewPr>
      <p:scale>
        <a:sx n="1" d="1"/>
        <a:sy n="1" d="1"/>
      </p:scale>
      <p:origin x="0" y="0"/>
    </p:cViewPr>
  </p:notesTextViewPr>
  <p:sorterViewPr>
    <p:cViewPr varScale="1">
      <p:scale>
        <a:sx n="1" d="1"/>
        <a:sy n="1" d="1"/>
      </p:scale>
      <p:origin x="0" y="-777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s, Rachel" userId="c3efa7a2-2168-4baf-b4d7-0607edfad0e2" providerId="ADAL" clId="{8FF4E04C-4B85-4B0C-B011-8ED84F4F5B19}"/>
    <pc:docChg chg="custSel modSld">
      <pc:chgData name="Davis, Rachel" userId="c3efa7a2-2168-4baf-b4d7-0607edfad0e2" providerId="ADAL" clId="{8FF4E04C-4B85-4B0C-B011-8ED84F4F5B19}" dt="2023-02-22T20:51:08.922" v="292" actId="20577"/>
      <pc:docMkLst>
        <pc:docMk/>
      </pc:docMkLst>
      <pc:sldChg chg="modSp mod">
        <pc:chgData name="Davis, Rachel" userId="c3efa7a2-2168-4baf-b4d7-0607edfad0e2" providerId="ADAL" clId="{8FF4E04C-4B85-4B0C-B011-8ED84F4F5B19}" dt="2023-02-22T20:47:20.891" v="164" actId="1076"/>
        <pc:sldMkLst>
          <pc:docMk/>
          <pc:sldMk cId="43257910" sldId="266"/>
        </pc:sldMkLst>
        <pc:picChg chg="mod">
          <ac:chgData name="Davis, Rachel" userId="c3efa7a2-2168-4baf-b4d7-0607edfad0e2" providerId="ADAL" clId="{8FF4E04C-4B85-4B0C-B011-8ED84F4F5B19}" dt="2023-02-22T20:47:20.891" v="164" actId="1076"/>
          <ac:picMkLst>
            <pc:docMk/>
            <pc:sldMk cId="43257910" sldId="266"/>
            <ac:picMk id="13" creationId="{C5EC7EB1-5F0F-7535-661A-C7076F5DB56B}"/>
          </ac:picMkLst>
        </pc:picChg>
      </pc:sldChg>
      <pc:sldChg chg="modSp mod">
        <pc:chgData name="Davis, Rachel" userId="c3efa7a2-2168-4baf-b4d7-0607edfad0e2" providerId="ADAL" clId="{8FF4E04C-4B85-4B0C-B011-8ED84F4F5B19}" dt="2023-02-22T20:49:11.568" v="258" actId="20577"/>
        <pc:sldMkLst>
          <pc:docMk/>
          <pc:sldMk cId="1405388399" sldId="274"/>
        </pc:sldMkLst>
        <pc:spChg chg="mod">
          <ac:chgData name="Davis, Rachel" userId="c3efa7a2-2168-4baf-b4d7-0607edfad0e2" providerId="ADAL" clId="{8FF4E04C-4B85-4B0C-B011-8ED84F4F5B19}" dt="2023-02-22T20:49:11.568" v="258" actId="20577"/>
          <ac:spMkLst>
            <pc:docMk/>
            <pc:sldMk cId="1405388399" sldId="274"/>
            <ac:spMk id="3" creationId="{455514A9-0229-0A9F-A18B-9E0F7897DE64}"/>
          </ac:spMkLst>
        </pc:spChg>
      </pc:sldChg>
      <pc:sldChg chg="modSp mod">
        <pc:chgData name="Davis, Rachel" userId="c3efa7a2-2168-4baf-b4d7-0607edfad0e2" providerId="ADAL" clId="{8FF4E04C-4B85-4B0C-B011-8ED84F4F5B19}" dt="2023-02-22T20:28:25.562" v="13" actId="20577"/>
        <pc:sldMkLst>
          <pc:docMk/>
          <pc:sldMk cId="1993101494" sldId="283"/>
        </pc:sldMkLst>
        <pc:spChg chg="mod">
          <ac:chgData name="Davis, Rachel" userId="c3efa7a2-2168-4baf-b4d7-0607edfad0e2" providerId="ADAL" clId="{8FF4E04C-4B85-4B0C-B011-8ED84F4F5B19}" dt="2023-02-22T20:28:25.562" v="13" actId="20577"/>
          <ac:spMkLst>
            <pc:docMk/>
            <pc:sldMk cId="1993101494" sldId="283"/>
            <ac:spMk id="3" creationId="{6BFD6F41-9839-8072-C0D6-872947E706A8}"/>
          </ac:spMkLst>
        </pc:spChg>
      </pc:sldChg>
      <pc:sldChg chg="modSp mod">
        <pc:chgData name="Davis, Rachel" userId="c3efa7a2-2168-4baf-b4d7-0607edfad0e2" providerId="ADAL" clId="{8FF4E04C-4B85-4B0C-B011-8ED84F4F5B19}" dt="2023-02-22T20:38:48.742" v="161" actId="20577"/>
        <pc:sldMkLst>
          <pc:docMk/>
          <pc:sldMk cId="1765764268" sldId="284"/>
        </pc:sldMkLst>
        <pc:spChg chg="mod">
          <ac:chgData name="Davis, Rachel" userId="c3efa7a2-2168-4baf-b4d7-0607edfad0e2" providerId="ADAL" clId="{8FF4E04C-4B85-4B0C-B011-8ED84F4F5B19}" dt="2023-02-22T20:38:48.742" v="161" actId="20577"/>
          <ac:spMkLst>
            <pc:docMk/>
            <pc:sldMk cId="1765764268" sldId="284"/>
            <ac:spMk id="3" creationId="{6BFD6F41-9839-8072-C0D6-872947E706A8}"/>
          </ac:spMkLst>
        </pc:spChg>
      </pc:sldChg>
      <pc:sldChg chg="modSp mod">
        <pc:chgData name="Davis, Rachel" userId="c3efa7a2-2168-4baf-b4d7-0607edfad0e2" providerId="ADAL" clId="{8FF4E04C-4B85-4B0C-B011-8ED84F4F5B19}" dt="2023-02-22T20:32:53.422" v="30" actId="20577"/>
        <pc:sldMkLst>
          <pc:docMk/>
          <pc:sldMk cId="1957338417" sldId="289"/>
        </pc:sldMkLst>
        <pc:spChg chg="mod">
          <ac:chgData name="Davis, Rachel" userId="c3efa7a2-2168-4baf-b4d7-0607edfad0e2" providerId="ADAL" clId="{8FF4E04C-4B85-4B0C-B011-8ED84F4F5B19}" dt="2023-02-22T20:32:53.422" v="30" actId="20577"/>
          <ac:spMkLst>
            <pc:docMk/>
            <pc:sldMk cId="1957338417" sldId="289"/>
            <ac:spMk id="3" creationId="{455514A9-0229-0A9F-A18B-9E0F7897DE64}"/>
          </ac:spMkLst>
        </pc:spChg>
      </pc:sldChg>
      <pc:sldChg chg="modSp mod">
        <pc:chgData name="Davis, Rachel" userId="c3efa7a2-2168-4baf-b4d7-0607edfad0e2" providerId="ADAL" clId="{8FF4E04C-4B85-4B0C-B011-8ED84F4F5B19}" dt="2023-02-22T20:43:29.427" v="163" actId="115"/>
        <pc:sldMkLst>
          <pc:docMk/>
          <pc:sldMk cId="3059943573" sldId="439"/>
        </pc:sldMkLst>
        <pc:spChg chg="mod">
          <ac:chgData name="Davis, Rachel" userId="c3efa7a2-2168-4baf-b4d7-0607edfad0e2" providerId="ADAL" clId="{8FF4E04C-4B85-4B0C-B011-8ED84F4F5B19}" dt="2023-02-22T20:43:29.427" v="163" actId="115"/>
          <ac:spMkLst>
            <pc:docMk/>
            <pc:sldMk cId="3059943573" sldId="439"/>
            <ac:spMk id="3" creationId="{00000000-0000-0000-0000-000000000000}"/>
          </ac:spMkLst>
        </pc:spChg>
      </pc:sldChg>
      <pc:sldChg chg="modSp mod">
        <pc:chgData name="Davis, Rachel" userId="c3efa7a2-2168-4baf-b4d7-0607edfad0e2" providerId="ADAL" clId="{8FF4E04C-4B85-4B0C-B011-8ED84F4F5B19}" dt="2023-02-22T20:35:55.498" v="158" actId="20577"/>
        <pc:sldMkLst>
          <pc:docMk/>
          <pc:sldMk cId="236262337" sldId="549"/>
        </pc:sldMkLst>
        <pc:spChg chg="mod">
          <ac:chgData name="Davis, Rachel" userId="c3efa7a2-2168-4baf-b4d7-0607edfad0e2" providerId="ADAL" clId="{8FF4E04C-4B85-4B0C-B011-8ED84F4F5B19}" dt="2023-02-22T20:35:55.498" v="158" actId="20577"/>
          <ac:spMkLst>
            <pc:docMk/>
            <pc:sldMk cId="236262337" sldId="549"/>
            <ac:spMk id="3" creationId="{6BFD6F41-9839-8072-C0D6-872947E706A8}"/>
          </ac:spMkLst>
        </pc:spChg>
      </pc:sldChg>
      <pc:sldChg chg="modSp mod">
        <pc:chgData name="Davis, Rachel" userId="c3efa7a2-2168-4baf-b4d7-0607edfad0e2" providerId="ADAL" clId="{8FF4E04C-4B85-4B0C-B011-8ED84F4F5B19}" dt="2023-02-22T20:48:29.864" v="252" actId="20577"/>
        <pc:sldMkLst>
          <pc:docMk/>
          <pc:sldMk cId="2723437452" sldId="552"/>
        </pc:sldMkLst>
        <pc:spChg chg="mod">
          <ac:chgData name="Davis, Rachel" userId="c3efa7a2-2168-4baf-b4d7-0607edfad0e2" providerId="ADAL" clId="{8FF4E04C-4B85-4B0C-B011-8ED84F4F5B19}" dt="2023-02-22T20:48:29.864" v="252" actId="20577"/>
          <ac:spMkLst>
            <pc:docMk/>
            <pc:sldMk cId="2723437452" sldId="552"/>
            <ac:spMk id="3" creationId="{26AF0E2E-F212-426D-8E3D-D2C969096B24}"/>
          </ac:spMkLst>
        </pc:spChg>
      </pc:sldChg>
      <pc:sldChg chg="modSp mod">
        <pc:chgData name="Davis, Rachel" userId="c3efa7a2-2168-4baf-b4d7-0607edfad0e2" providerId="ADAL" clId="{8FF4E04C-4B85-4B0C-B011-8ED84F4F5B19}" dt="2023-02-22T20:51:08.922" v="292" actId="20577"/>
        <pc:sldMkLst>
          <pc:docMk/>
          <pc:sldMk cId="2313542531" sldId="559"/>
        </pc:sldMkLst>
        <pc:spChg chg="mod">
          <ac:chgData name="Davis, Rachel" userId="c3efa7a2-2168-4baf-b4d7-0607edfad0e2" providerId="ADAL" clId="{8FF4E04C-4B85-4B0C-B011-8ED84F4F5B19}" dt="2023-02-22T20:51:08.922" v="292" actId="20577"/>
          <ac:spMkLst>
            <pc:docMk/>
            <pc:sldMk cId="2313542531" sldId="559"/>
            <ac:spMk id="3" creationId="{455514A9-0229-0A9F-A18B-9E0F7897DE64}"/>
          </ac:spMkLst>
        </pc:spChg>
      </pc:sldChg>
      <pc:sldChg chg="modSp mod">
        <pc:chgData name="Davis, Rachel" userId="c3efa7a2-2168-4baf-b4d7-0607edfad0e2" providerId="ADAL" clId="{8FF4E04C-4B85-4B0C-B011-8ED84F4F5B19}" dt="2023-02-21T15:46:39.514" v="0" actId="20577"/>
        <pc:sldMkLst>
          <pc:docMk/>
          <pc:sldMk cId="1374537330" sldId="565"/>
        </pc:sldMkLst>
        <pc:spChg chg="mod">
          <ac:chgData name="Davis, Rachel" userId="c3efa7a2-2168-4baf-b4d7-0607edfad0e2" providerId="ADAL" clId="{8FF4E04C-4B85-4B0C-B011-8ED84F4F5B19}" dt="2023-02-21T15:46:39.514" v="0" actId="20577"/>
          <ac:spMkLst>
            <pc:docMk/>
            <pc:sldMk cId="1374537330" sldId="565"/>
            <ac:spMk id="3" creationId="{0978C9FA-597E-2AE7-E9CD-8F7C5A945DB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6406E1-DE97-0243-B203-CF000D31404B}" type="datetimeFigureOut">
              <a:rPr lang="en-US" smtClean="0"/>
              <a:t>2/22/2023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E5C425-0FDA-7745-9354-C92A2D97F4AA}" type="slidenum">
              <a:rPr lang="en-US" smtClean="0"/>
              <a:t>‹#›</a:t>
            </a:fld>
            <a:endParaRPr lang="en-US" dirty="0"/>
          </a:p>
        </p:txBody>
      </p:sp>
    </p:spTree>
    <p:extLst>
      <p:ext uri="{BB962C8B-B14F-4D97-AF65-F5344CB8AC3E}">
        <p14:creationId xmlns:p14="http://schemas.microsoft.com/office/powerpoint/2010/main" val="176163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439291-F610-4B02-8125-AE8E1A6355C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69469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E5C425-0FDA-7745-9354-C92A2D97F4AA}" type="slidenum">
              <a:rPr lang="en-US" smtClean="0"/>
              <a:t>21</a:t>
            </a:fld>
            <a:endParaRPr lang="en-US"/>
          </a:p>
        </p:txBody>
      </p:sp>
    </p:spTree>
    <p:extLst>
      <p:ext uri="{BB962C8B-B14F-4D97-AF65-F5344CB8AC3E}">
        <p14:creationId xmlns:p14="http://schemas.microsoft.com/office/powerpoint/2010/main" val="2739664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E5C425-0FDA-7745-9354-C92A2D97F4AA}" type="slidenum">
              <a:rPr lang="en-US" smtClean="0"/>
              <a:t>33</a:t>
            </a:fld>
            <a:endParaRPr lang="en-US"/>
          </a:p>
        </p:txBody>
      </p:sp>
    </p:spTree>
    <p:extLst>
      <p:ext uri="{BB962C8B-B14F-4D97-AF65-F5344CB8AC3E}">
        <p14:creationId xmlns:p14="http://schemas.microsoft.com/office/powerpoint/2010/main" val="11223448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4F601A69-C835-D94E-8C6C-DBA9001D744F}" type="datetimeFigureOut">
              <a:rPr lang="en-US" smtClean="0"/>
              <a:t>2/22/2023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A7E2FA5-6616-A94B-8BA4-616A3DFA1EB2}" type="slidenum">
              <a:rPr lang="en-US" smtClean="0"/>
              <a:t>‹#›</a:t>
            </a:fld>
            <a:endParaRPr lang="en-US" dirty="0"/>
          </a:p>
        </p:txBody>
      </p:sp>
      <p:cxnSp>
        <p:nvCxnSpPr>
          <p:cNvPr id="13" name="Straight Connector 12"/>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91742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601A69-C835-D94E-8C6C-DBA9001D744F}" type="datetimeFigureOut">
              <a:rPr lang="en-US" smtClean="0"/>
              <a:t>2/22/2023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A7E2FA5-6616-A94B-8BA4-616A3DFA1EB2}" type="slidenum">
              <a:rPr lang="en-US" smtClean="0"/>
              <a:t>‹#›</a:t>
            </a:fld>
            <a:endParaRPr lang="en-US" dirty="0"/>
          </a:p>
        </p:txBody>
      </p:sp>
    </p:spTree>
    <p:extLst>
      <p:ext uri="{BB962C8B-B14F-4D97-AF65-F5344CB8AC3E}">
        <p14:creationId xmlns:p14="http://schemas.microsoft.com/office/powerpoint/2010/main" val="28432019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601A69-C835-D94E-8C6C-DBA9001D744F}" type="datetimeFigureOut">
              <a:rPr lang="en-US" smtClean="0"/>
              <a:t>2/22/2023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A7E2FA5-6616-A94B-8BA4-616A3DFA1EB2}"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08384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F601A69-C835-D94E-8C6C-DBA9001D744F}" type="datetimeFigureOut">
              <a:rPr lang="en-US" smtClean="0"/>
              <a:t>2/22/2023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A7E2FA5-6616-A94B-8BA4-616A3DFA1EB2}" type="slidenum">
              <a:rPr lang="en-US" smtClean="0"/>
              <a:t>‹#›</a:t>
            </a:fld>
            <a:endParaRPr lang="en-US" dirty="0"/>
          </a:p>
        </p:txBody>
      </p:sp>
    </p:spTree>
    <p:extLst>
      <p:ext uri="{BB962C8B-B14F-4D97-AF65-F5344CB8AC3E}">
        <p14:creationId xmlns:p14="http://schemas.microsoft.com/office/powerpoint/2010/main" val="10645868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F601A69-C835-D94E-8C6C-DBA9001D744F}" type="datetimeFigureOut">
              <a:rPr lang="en-US" smtClean="0"/>
              <a:t>2/22/2023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A7E2FA5-6616-A94B-8BA4-616A3DFA1EB2}" type="slidenum">
              <a:rPr lang="en-US" smtClean="0"/>
              <a:t>‹#›</a:t>
            </a:fld>
            <a:endParaRPr lang="en-US" dirty="0"/>
          </a:p>
        </p:txBody>
      </p:sp>
    </p:spTree>
    <p:extLst>
      <p:ext uri="{BB962C8B-B14F-4D97-AF65-F5344CB8AC3E}">
        <p14:creationId xmlns:p14="http://schemas.microsoft.com/office/powerpoint/2010/main" val="2903682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F601A69-C835-D94E-8C6C-DBA9001D744F}" type="datetimeFigureOut">
              <a:rPr lang="en-US" smtClean="0"/>
              <a:t>2/22/2023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A7E2FA5-6616-A94B-8BA4-616A3DFA1EB2}" type="slidenum">
              <a:rPr lang="en-US" smtClean="0"/>
              <a:t>‹#›</a:t>
            </a:fld>
            <a:endParaRPr lang="en-US" dirty="0"/>
          </a:p>
        </p:txBody>
      </p:sp>
    </p:spTree>
    <p:extLst>
      <p:ext uri="{BB962C8B-B14F-4D97-AF65-F5344CB8AC3E}">
        <p14:creationId xmlns:p14="http://schemas.microsoft.com/office/powerpoint/2010/main" val="570979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601A69-C835-D94E-8C6C-DBA9001D744F}" type="datetimeFigureOut">
              <a:rPr lang="en-US" smtClean="0"/>
              <a:t>2/22/2023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A7E2FA5-6616-A94B-8BA4-616A3DFA1EB2}" type="slidenum">
              <a:rPr lang="en-US" smtClean="0"/>
              <a:t>‹#›</a:t>
            </a:fld>
            <a:endParaRPr lang="en-US" dirty="0"/>
          </a:p>
        </p:txBody>
      </p:sp>
    </p:spTree>
    <p:extLst>
      <p:ext uri="{BB962C8B-B14F-4D97-AF65-F5344CB8AC3E}">
        <p14:creationId xmlns:p14="http://schemas.microsoft.com/office/powerpoint/2010/main" val="4154937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F601A69-C835-D94E-8C6C-DBA9001D744F}" type="datetimeFigureOut">
              <a:rPr lang="en-US" smtClean="0"/>
              <a:t>2/22/2023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A7E2FA5-6616-A94B-8BA4-616A3DFA1EB2}" type="slidenum">
              <a:rPr lang="en-US" smtClean="0"/>
              <a:t>‹#›</a:t>
            </a:fld>
            <a:endParaRPr lang="en-US" dirty="0"/>
          </a:p>
        </p:txBody>
      </p:sp>
    </p:spTree>
    <p:extLst>
      <p:ext uri="{BB962C8B-B14F-4D97-AF65-F5344CB8AC3E}">
        <p14:creationId xmlns:p14="http://schemas.microsoft.com/office/powerpoint/2010/main" val="1150102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F601A69-C835-D94E-8C6C-DBA9001D744F}" type="datetimeFigureOut">
              <a:rPr lang="en-US" smtClean="0"/>
              <a:t>2/22/2023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A7E2FA5-6616-A94B-8BA4-616A3DFA1EB2}"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8578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601A69-C835-D94E-8C6C-DBA9001D744F}" type="datetimeFigureOut">
              <a:rPr lang="en-US" smtClean="0"/>
              <a:t>2/22/2023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A7E2FA5-6616-A94B-8BA4-616A3DFA1EB2}" type="slidenum">
              <a:rPr lang="en-US" smtClean="0"/>
              <a:t>‹#›</a:t>
            </a:fld>
            <a:endParaRPr lang="en-US" dirty="0"/>
          </a:p>
        </p:txBody>
      </p:sp>
    </p:spTree>
    <p:extLst>
      <p:ext uri="{BB962C8B-B14F-4D97-AF65-F5344CB8AC3E}">
        <p14:creationId xmlns:p14="http://schemas.microsoft.com/office/powerpoint/2010/main" val="42909171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601A69-C835-D94E-8C6C-DBA9001D744F}" type="datetimeFigureOut">
              <a:rPr lang="en-US" smtClean="0"/>
              <a:t>2/22/2023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A7E2FA5-6616-A94B-8BA4-616A3DFA1EB2}" type="slidenum">
              <a:rPr lang="en-US" smtClean="0"/>
              <a:t>‹#›</a:t>
            </a:fld>
            <a:endParaRPr lang="en-US" dirty="0"/>
          </a:p>
        </p:txBody>
      </p:sp>
      <p:cxnSp>
        <p:nvCxnSpPr>
          <p:cNvPr id="8" name="Straight Connector 7"/>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4134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601A69-C835-D94E-8C6C-DBA9001D744F}" type="datetimeFigureOut">
              <a:rPr lang="en-US" smtClean="0"/>
              <a:t>2/22/2023</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A7E2FA5-6616-A94B-8BA4-616A3DFA1EB2}" type="slidenum">
              <a:rPr lang="en-US" smtClean="0"/>
              <a:t>‹#›</a:t>
            </a:fld>
            <a:endParaRPr lang="en-US" dirty="0"/>
          </a:p>
        </p:txBody>
      </p:sp>
      <p:cxnSp>
        <p:nvCxnSpPr>
          <p:cNvPr id="8" name="Straight Connector 7"/>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9513086"/>
      </p:ext>
    </p:extLst>
  </p:cSld>
  <p:clrMap bg1="dk1" tx1="lt1" bg2="dk2" tx2="lt2" accent1="accent1" accent2="accent2" accent3="accent3" accent4="accent4" accent5="accent5" accent6="accent6" hlink="hlink" folHlink="folHlink"/>
  <p:sldLayoutIdLst>
    <p:sldLayoutId id="2147484701" r:id="rId1"/>
    <p:sldLayoutId id="2147484702" r:id="rId2"/>
    <p:sldLayoutId id="2147484703" r:id="rId3"/>
    <p:sldLayoutId id="2147484704" r:id="rId4"/>
    <p:sldLayoutId id="2147484705" r:id="rId5"/>
    <p:sldLayoutId id="2147484706" r:id="rId6"/>
    <p:sldLayoutId id="2147484707" r:id="rId7"/>
    <p:sldLayoutId id="2147484708" r:id="rId8"/>
    <p:sldLayoutId id="2147484709" r:id="rId9"/>
    <p:sldLayoutId id="2147484710" r:id="rId10"/>
    <p:sldLayoutId id="214748471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guides.library.sc.edu/c.php?g=935902&amp;p=6745509"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8.sv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5.svg"/></Relationships>
</file>

<file path=ppt/slides/_rels/slide2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7.svg"/></Relationships>
</file>

<file path=ppt/slides/_rels/slide34.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B05A6-5E5D-BA11-1BDB-FEE08F18E648}"/>
              </a:ext>
            </a:extLst>
          </p:cNvPr>
          <p:cNvSpPr>
            <a:spLocks noGrp="1"/>
          </p:cNvSpPr>
          <p:nvPr>
            <p:ph type="ctrTitle"/>
          </p:nvPr>
        </p:nvSpPr>
        <p:spPr/>
        <p:txBody>
          <a:bodyPr/>
          <a:lstStyle/>
          <a:p>
            <a:r>
              <a:rPr lang="en-US" dirty="0"/>
              <a:t>Writing Workshop:</a:t>
            </a:r>
            <a:br>
              <a:rPr lang="en-US" dirty="0"/>
            </a:br>
            <a:r>
              <a:rPr lang="en-US" dirty="0"/>
              <a:t>Let's Write a Manuscript!</a:t>
            </a:r>
          </a:p>
        </p:txBody>
      </p:sp>
      <p:sp>
        <p:nvSpPr>
          <p:cNvPr id="3" name="Subtitle 2">
            <a:extLst>
              <a:ext uri="{FF2B5EF4-FFF2-40B4-BE49-F238E27FC236}">
                <a16:creationId xmlns:a16="http://schemas.microsoft.com/office/drawing/2014/main" id="{077C33FD-78AA-CE07-5E05-F6E3FDD18404}"/>
              </a:ext>
            </a:extLst>
          </p:cNvPr>
          <p:cNvSpPr>
            <a:spLocks noGrp="1"/>
          </p:cNvSpPr>
          <p:nvPr>
            <p:ph type="subTitle" idx="1"/>
          </p:nvPr>
        </p:nvSpPr>
        <p:spPr/>
        <p:txBody>
          <a:bodyPr>
            <a:normAutofit/>
          </a:bodyPr>
          <a:lstStyle/>
          <a:p>
            <a:r>
              <a:rPr lang="en-US" dirty="0"/>
              <a:t>February 22, 2023</a:t>
            </a:r>
          </a:p>
          <a:p>
            <a:endParaRPr lang="en-US" sz="1000" dirty="0"/>
          </a:p>
          <a:p>
            <a:r>
              <a:rPr lang="en-US" dirty="0"/>
              <a:t>Rachel Davis, Ph.D.</a:t>
            </a:r>
          </a:p>
          <a:p>
            <a:r>
              <a:rPr lang="en-US" dirty="0"/>
              <a:t>Courtney Monroe, Ph.D.</a:t>
            </a:r>
          </a:p>
          <a:p>
            <a:r>
              <a:rPr lang="en-US" dirty="0"/>
              <a:t>Emily Mann, Ph.D.</a:t>
            </a:r>
          </a:p>
        </p:txBody>
      </p:sp>
      <p:pic>
        <p:nvPicPr>
          <p:cNvPr id="8" name="Graphic 7">
            <a:extLst>
              <a:ext uri="{FF2B5EF4-FFF2-40B4-BE49-F238E27FC236}">
                <a16:creationId xmlns:a16="http://schemas.microsoft.com/office/drawing/2014/main" id="{B3E97429-4729-0817-2C17-4B0C1CEB0C8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867550" y="330337"/>
            <a:ext cx="6456900" cy="4043310"/>
          </a:xfrm>
          <a:prstGeom prst="rect">
            <a:avLst/>
          </a:prstGeom>
        </p:spPr>
      </p:pic>
    </p:spTree>
    <p:extLst>
      <p:ext uri="{BB962C8B-B14F-4D97-AF65-F5344CB8AC3E}">
        <p14:creationId xmlns:p14="http://schemas.microsoft.com/office/powerpoint/2010/main" val="22098082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0F4D0-8BE7-20C8-E0D6-B057F0712A54}"/>
              </a:ext>
            </a:extLst>
          </p:cNvPr>
          <p:cNvSpPr>
            <a:spLocks noGrp="1"/>
          </p:cNvSpPr>
          <p:nvPr>
            <p:ph type="title"/>
          </p:nvPr>
        </p:nvSpPr>
        <p:spPr/>
        <p:txBody>
          <a:bodyPr/>
          <a:lstStyle/>
          <a:p>
            <a:r>
              <a:rPr lang="en-US" dirty="0"/>
              <a:t>Today’s Presentation</a:t>
            </a:r>
          </a:p>
        </p:txBody>
      </p:sp>
      <p:sp>
        <p:nvSpPr>
          <p:cNvPr id="3" name="Content Placeholder 2">
            <a:extLst>
              <a:ext uri="{FF2B5EF4-FFF2-40B4-BE49-F238E27FC236}">
                <a16:creationId xmlns:a16="http://schemas.microsoft.com/office/drawing/2014/main" id="{0AE78F6C-C3DD-BE25-8684-982B433C206B}"/>
              </a:ext>
            </a:extLst>
          </p:cNvPr>
          <p:cNvSpPr>
            <a:spLocks noGrp="1"/>
          </p:cNvSpPr>
          <p:nvPr>
            <p:ph idx="1"/>
          </p:nvPr>
        </p:nvSpPr>
        <p:spPr>
          <a:xfrm>
            <a:off x="1024128" y="1995055"/>
            <a:ext cx="9720073" cy="4542311"/>
          </a:xfrm>
        </p:spPr>
        <p:txBody>
          <a:bodyPr>
            <a:normAutofit fontScale="92500" lnSpcReduction="20000"/>
          </a:bodyPr>
          <a:lstStyle/>
          <a:p>
            <a:r>
              <a:rPr lang="en-US" dirty="0"/>
              <a:t>Goal: To provide advice about and share strategies for writing scientific manuscripts.</a:t>
            </a:r>
          </a:p>
          <a:p>
            <a:r>
              <a:rPr lang="en-US" dirty="0"/>
              <a:t>We will touch on the following topics:</a:t>
            </a:r>
          </a:p>
          <a:p>
            <a:pPr lvl="1"/>
            <a:r>
              <a:rPr lang="en-US" dirty="0"/>
              <a:t>What is a manuscript?</a:t>
            </a:r>
          </a:p>
          <a:p>
            <a:pPr lvl="1"/>
            <a:r>
              <a:rPr lang="en-US" dirty="0"/>
              <a:t>Finding a manuscript idea</a:t>
            </a:r>
          </a:p>
          <a:p>
            <a:pPr lvl="1"/>
            <a:r>
              <a:rPr lang="en-US" dirty="0"/>
              <a:t>Authorship</a:t>
            </a:r>
          </a:p>
          <a:p>
            <a:pPr lvl="1"/>
            <a:r>
              <a:rPr lang="en-US" dirty="0"/>
              <a:t>Journal selection</a:t>
            </a:r>
          </a:p>
          <a:p>
            <a:pPr lvl="1"/>
            <a:r>
              <a:rPr lang="en-US" dirty="0"/>
              <a:t>General scientific writing tips</a:t>
            </a:r>
          </a:p>
          <a:p>
            <a:pPr lvl="1"/>
            <a:r>
              <a:rPr lang="en-US" dirty="0"/>
              <a:t>Norms to consider for different social science disciplines</a:t>
            </a:r>
          </a:p>
          <a:p>
            <a:pPr lvl="1"/>
            <a:r>
              <a:rPr lang="en-US" dirty="0"/>
              <a:t>Quantitative-focused manuscripts</a:t>
            </a:r>
          </a:p>
          <a:p>
            <a:pPr lvl="1"/>
            <a:r>
              <a:rPr lang="en-US" dirty="0"/>
              <a:t>Qualitative-focused manuscripts</a:t>
            </a:r>
          </a:p>
          <a:p>
            <a:pPr lvl="1"/>
            <a:r>
              <a:rPr lang="en-US" dirty="0"/>
              <a:t>Your questions!</a:t>
            </a:r>
          </a:p>
          <a:p>
            <a:r>
              <a:rPr lang="en-US" dirty="0"/>
              <a:t>We will </a:t>
            </a:r>
            <a:r>
              <a:rPr lang="en-US" u="sng" dirty="0"/>
              <a:t>not</a:t>
            </a:r>
            <a:r>
              <a:rPr lang="en-US" dirty="0"/>
              <a:t> cover these topics:</a:t>
            </a:r>
          </a:p>
          <a:p>
            <a:pPr lvl="1"/>
            <a:r>
              <a:rPr lang="en-US" dirty="0"/>
              <a:t>Why write a manuscript</a:t>
            </a:r>
          </a:p>
          <a:p>
            <a:pPr lvl="1"/>
            <a:r>
              <a:rPr lang="en-US" dirty="0"/>
              <a:t>Writing blocks</a:t>
            </a:r>
          </a:p>
          <a:p>
            <a:pPr lvl="1"/>
            <a:r>
              <a:rPr lang="en-US" dirty="0"/>
              <a:t>Time management</a:t>
            </a:r>
          </a:p>
          <a:p>
            <a:pPr lvl="1"/>
            <a:r>
              <a:rPr lang="en-US" dirty="0"/>
              <a:t>Group writing methods (e.g., paper chase)</a:t>
            </a:r>
          </a:p>
        </p:txBody>
      </p:sp>
      <p:pic>
        <p:nvPicPr>
          <p:cNvPr id="11" name="Graphic 10">
            <a:extLst>
              <a:ext uri="{FF2B5EF4-FFF2-40B4-BE49-F238E27FC236}">
                <a16:creationId xmlns:a16="http://schemas.microsoft.com/office/drawing/2014/main" id="{8138B273-C92D-44C3-CEEA-30A65D727AC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761640" y="3009982"/>
            <a:ext cx="3338323" cy="2602233"/>
          </a:xfrm>
          <a:prstGeom prst="rect">
            <a:avLst/>
          </a:prstGeom>
        </p:spPr>
      </p:pic>
    </p:spTree>
    <p:extLst>
      <p:ext uri="{BB962C8B-B14F-4D97-AF65-F5344CB8AC3E}">
        <p14:creationId xmlns:p14="http://schemas.microsoft.com/office/powerpoint/2010/main" val="364506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85038-1120-FC7E-3758-77DB2D5CF935}"/>
              </a:ext>
            </a:extLst>
          </p:cNvPr>
          <p:cNvSpPr>
            <a:spLocks noGrp="1"/>
          </p:cNvSpPr>
          <p:nvPr>
            <p:ph type="title"/>
          </p:nvPr>
        </p:nvSpPr>
        <p:spPr/>
        <p:txBody>
          <a:bodyPr/>
          <a:lstStyle/>
          <a:p>
            <a:r>
              <a:rPr lang="en-US" dirty="0"/>
              <a:t>disclaimer</a:t>
            </a:r>
          </a:p>
        </p:txBody>
      </p:sp>
      <p:sp>
        <p:nvSpPr>
          <p:cNvPr id="3" name="Content Placeholder 2">
            <a:extLst>
              <a:ext uri="{FF2B5EF4-FFF2-40B4-BE49-F238E27FC236}">
                <a16:creationId xmlns:a16="http://schemas.microsoft.com/office/drawing/2014/main" id="{FEA2332B-C5E4-9FCB-E4F2-58EB2F9F3F06}"/>
              </a:ext>
            </a:extLst>
          </p:cNvPr>
          <p:cNvSpPr>
            <a:spLocks noGrp="1"/>
          </p:cNvSpPr>
          <p:nvPr>
            <p:ph idx="1"/>
          </p:nvPr>
        </p:nvSpPr>
        <p:spPr>
          <a:xfrm>
            <a:off x="1024129" y="2286000"/>
            <a:ext cx="5133227" cy="4023360"/>
          </a:xfrm>
        </p:spPr>
        <p:txBody>
          <a:bodyPr/>
          <a:lstStyle/>
          <a:p>
            <a:r>
              <a:rPr lang="en-US" dirty="0"/>
              <a:t>We will share our personal opinions and experiences.</a:t>
            </a:r>
          </a:p>
          <a:p>
            <a:r>
              <a:rPr lang="en-US" dirty="0"/>
              <a:t>For many of these topics, there are no set ways of doing things.</a:t>
            </a:r>
          </a:p>
          <a:p>
            <a:r>
              <a:rPr lang="en-US" dirty="0"/>
              <a:t>We all have different expectations based on our own training and experiences.</a:t>
            </a:r>
          </a:p>
          <a:p>
            <a:r>
              <a:rPr lang="en-US" dirty="0"/>
              <a:t>We encourage you to seek out other people’s opinions and suggestions.</a:t>
            </a:r>
          </a:p>
        </p:txBody>
      </p:sp>
      <p:pic>
        <p:nvPicPr>
          <p:cNvPr id="4" name="Picture 3">
            <a:extLst>
              <a:ext uri="{FF2B5EF4-FFF2-40B4-BE49-F238E27FC236}">
                <a16:creationId xmlns:a16="http://schemas.microsoft.com/office/drawing/2014/main" id="{1AD5668B-4036-3CC5-1E6B-DF99C85FEA3D}"/>
              </a:ext>
            </a:extLst>
          </p:cNvPr>
          <p:cNvPicPr>
            <a:picLocks noChangeAspect="1"/>
          </p:cNvPicPr>
          <p:nvPr/>
        </p:nvPicPr>
        <p:blipFill>
          <a:blip r:embed="rId2"/>
          <a:stretch>
            <a:fillRect/>
          </a:stretch>
        </p:blipFill>
        <p:spPr>
          <a:xfrm>
            <a:off x="6584868" y="1927648"/>
            <a:ext cx="4403140" cy="4250134"/>
          </a:xfrm>
          <a:prstGeom prst="rect">
            <a:avLst/>
          </a:prstGeom>
        </p:spPr>
      </p:pic>
    </p:spTree>
    <p:extLst>
      <p:ext uri="{BB962C8B-B14F-4D97-AF65-F5344CB8AC3E}">
        <p14:creationId xmlns:p14="http://schemas.microsoft.com/office/powerpoint/2010/main" val="24938832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A12CE-B5EC-21DE-D8D0-AC878106A718}"/>
              </a:ext>
            </a:extLst>
          </p:cNvPr>
          <p:cNvSpPr>
            <a:spLocks noGrp="1"/>
          </p:cNvSpPr>
          <p:nvPr>
            <p:ph type="title"/>
          </p:nvPr>
        </p:nvSpPr>
        <p:spPr/>
        <p:txBody>
          <a:bodyPr/>
          <a:lstStyle/>
          <a:p>
            <a:r>
              <a:rPr lang="en-US" dirty="0"/>
              <a:t>A manuscript is a story</a:t>
            </a:r>
          </a:p>
        </p:txBody>
      </p:sp>
      <p:sp>
        <p:nvSpPr>
          <p:cNvPr id="3" name="Content Placeholder 2">
            <a:extLst>
              <a:ext uri="{FF2B5EF4-FFF2-40B4-BE49-F238E27FC236}">
                <a16:creationId xmlns:a16="http://schemas.microsoft.com/office/drawing/2014/main" id="{88840AB0-71BA-E29E-DC4F-F350115ADA03}"/>
              </a:ext>
            </a:extLst>
          </p:cNvPr>
          <p:cNvSpPr>
            <a:spLocks noGrp="1"/>
          </p:cNvSpPr>
          <p:nvPr>
            <p:ph idx="1"/>
          </p:nvPr>
        </p:nvSpPr>
        <p:spPr>
          <a:xfrm>
            <a:off x="1024128" y="2286000"/>
            <a:ext cx="9720073" cy="4227616"/>
          </a:xfrm>
        </p:spPr>
        <p:txBody>
          <a:bodyPr>
            <a:normAutofit fontScale="92500" lnSpcReduction="10000"/>
          </a:bodyPr>
          <a:lstStyle/>
          <a:p>
            <a:pPr lvl="0"/>
            <a:r>
              <a:rPr lang="en-US" dirty="0"/>
              <a:t>At its core, a manuscript is a story.</a:t>
            </a:r>
          </a:p>
          <a:p>
            <a:pPr lvl="0"/>
            <a:r>
              <a:rPr lang="en-US" dirty="0"/>
              <a:t>Thinking of it as a story will hopefully help you to:</a:t>
            </a:r>
          </a:p>
          <a:p>
            <a:pPr lvl="1"/>
            <a:r>
              <a:rPr lang="en-US" dirty="0"/>
              <a:t>Right-size the stress and amount of work needed</a:t>
            </a:r>
          </a:p>
          <a:p>
            <a:pPr lvl="1"/>
            <a:r>
              <a:rPr lang="en-US" dirty="0"/>
              <a:t>Select a theme (topic)</a:t>
            </a:r>
          </a:p>
          <a:p>
            <a:pPr lvl="1"/>
            <a:r>
              <a:rPr lang="en-US" dirty="0"/>
              <a:t>Gauge how long or short the story will be</a:t>
            </a:r>
          </a:p>
          <a:p>
            <a:pPr lvl="1"/>
            <a:r>
              <a:rPr lang="en-US" dirty="0"/>
              <a:t>Identify the primary elements to include/exclude</a:t>
            </a:r>
          </a:p>
          <a:p>
            <a:pPr lvl="1"/>
            <a:r>
              <a:rPr lang="en-US" dirty="0"/>
              <a:t>Think about your audience</a:t>
            </a:r>
          </a:p>
          <a:p>
            <a:pPr lvl="1"/>
            <a:r>
              <a:rPr lang="en-US" dirty="0"/>
              <a:t>Choose an appropriate journal</a:t>
            </a:r>
          </a:p>
          <a:p>
            <a:pPr lvl="1"/>
            <a:r>
              <a:rPr lang="en-US" dirty="0"/>
              <a:t>Focus on the chosen theme throughout the manuscript</a:t>
            </a:r>
          </a:p>
          <a:p>
            <a:pPr lvl="1"/>
            <a:r>
              <a:rPr lang="en-US" dirty="0"/>
              <a:t>Ensure that the reader walks away with the key points</a:t>
            </a:r>
          </a:p>
          <a:p>
            <a:pPr lvl="0"/>
            <a:r>
              <a:rPr lang="en-US" dirty="0"/>
              <a:t>You don’t have to structure the manuscript the same way you structured the original idea/dissertation/grant proposal, etc. </a:t>
            </a:r>
          </a:p>
          <a:p>
            <a:pPr lvl="0"/>
            <a:r>
              <a:rPr lang="en-US" dirty="0"/>
              <a:t>Focus the manuscript story on what the most exciting findings were.</a:t>
            </a:r>
          </a:p>
          <a:p>
            <a:pPr lvl="0"/>
            <a:endParaRPr lang="en-US" dirty="0"/>
          </a:p>
        </p:txBody>
      </p:sp>
      <p:pic>
        <p:nvPicPr>
          <p:cNvPr id="11" name="Graphic 10">
            <a:extLst>
              <a:ext uri="{FF2B5EF4-FFF2-40B4-BE49-F238E27FC236}">
                <a16:creationId xmlns:a16="http://schemas.microsoft.com/office/drawing/2014/main" id="{07F2D6A0-9A0B-7E47-A83C-C1805444995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838951" y="2963809"/>
            <a:ext cx="3905250" cy="1476375"/>
          </a:xfrm>
          <a:prstGeom prst="rect">
            <a:avLst/>
          </a:prstGeom>
        </p:spPr>
      </p:pic>
    </p:spTree>
    <p:extLst>
      <p:ext uri="{BB962C8B-B14F-4D97-AF65-F5344CB8AC3E}">
        <p14:creationId xmlns:p14="http://schemas.microsoft.com/office/powerpoint/2010/main" val="6676792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6 Types of manuscripts</a:t>
            </a:r>
          </a:p>
        </p:txBody>
      </p:sp>
      <p:sp>
        <p:nvSpPr>
          <p:cNvPr id="2" name="Content Placeholder 1"/>
          <p:cNvSpPr>
            <a:spLocks noGrp="1"/>
          </p:cNvSpPr>
          <p:nvPr>
            <p:ph idx="1"/>
          </p:nvPr>
        </p:nvSpPr>
        <p:spPr>
          <a:xfrm>
            <a:off x="1024128" y="2286000"/>
            <a:ext cx="9720073" cy="4263242"/>
          </a:xfrm>
        </p:spPr>
        <p:txBody>
          <a:bodyPr>
            <a:normAutofit fontScale="92500" lnSpcReduction="20000"/>
          </a:bodyPr>
          <a:lstStyle/>
          <a:p>
            <a:r>
              <a:rPr lang="en-US" dirty="0"/>
              <a:t>Commentary or editorial:</a:t>
            </a:r>
          </a:p>
          <a:p>
            <a:pPr lvl="1"/>
            <a:r>
              <a:rPr lang="en-US" dirty="0"/>
              <a:t>Shorter; usually written by experienced scientists who are leaders in the field; authors are often invited</a:t>
            </a:r>
          </a:p>
          <a:p>
            <a:r>
              <a:rPr lang="en-US" dirty="0"/>
              <a:t>Research brief or research note:</a:t>
            </a:r>
          </a:p>
          <a:p>
            <a:pPr lvl="1"/>
            <a:r>
              <a:rPr lang="en-US" dirty="0"/>
              <a:t>Shorter; typically presents findings from a single, small experiment; not all journals publish these</a:t>
            </a:r>
          </a:p>
          <a:p>
            <a:r>
              <a:rPr lang="en-US" dirty="0"/>
              <a:t>White paper:</a:t>
            </a:r>
          </a:p>
          <a:p>
            <a:pPr lvl="1"/>
            <a:r>
              <a:rPr lang="en-US" dirty="0"/>
              <a:t>Longer; typically describes conceptual thinking, theory development, and/or research experiences; may include limited data (e.g., anecdotal data) but does not focus on data analysis; harder to publish</a:t>
            </a:r>
          </a:p>
          <a:p>
            <a:r>
              <a:rPr lang="en-US" dirty="0"/>
              <a:t>Literature review:</a:t>
            </a:r>
          </a:p>
          <a:p>
            <a:pPr lvl="1"/>
            <a:r>
              <a:rPr lang="en-US" dirty="0"/>
              <a:t>Longer; can be unstructured or highly structured (e.g., SCOPUS reviews have a specific methodology)</a:t>
            </a:r>
          </a:p>
          <a:p>
            <a:r>
              <a:rPr lang="en-US" dirty="0"/>
              <a:t>Meta-analysis:</a:t>
            </a:r>
          </a:p>
          <a:p>
            <a:pPr lvl="1"/>
            <a:r>
              <a:rPr lang="en-US" dirty="0"/>
              <a:t>Longer; uses specific types of analyses to draw conclusions from findings across multiple studies</a:t>
            </a:r>
          </a:p>
          <a:p>
            <a:r>
              <a:rPr lang="en-US" dirty="0"/>
              <a:t>Empirical:</a:t>
            </a:r>
          </a:p>
          <a:p>
            <a:pPr lvl="1"/>
            <a:r>
              <a:rPr lang="en-US" dirty="0"/>
              <a:t>Longer; most common format; focuses on presenting findings from analyses of qualitative or quantitative data; data may be drawn from primary or secondary sources</a:t>
            </a:r>
          </a:p>
        </p:txBody>
      </p:sp>
    </p:spTree>
    <p:extLst>
      <p:ext uri="{BB962C8B-B14F-4D97-AF65-F5344CB8AC3E}">
        <p14:creationId xmlns:p14="http://schemas.microsoft.com/office/powerpoint/2010/main" val="5217041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1F64D-2D1A-24E7-258C-9BD080D66AB8}"/>
              </a:ext>
            </a:extLst>
          </p:cNvPr>
          <p:cNvSpPr>
            <a:spLocks noGrp="1"/>
          </p:cNvSpPr>
          <p:nvPr>
            <p:ph type="title"/>
          </p:nvPr>
        </p:nvSpPr>
        <p:spPr/>
        <p:txBody>
          <a:bodyPr/>
          <a:lstStyle/>
          <a:p>
            <a:r>
              <a:rPr lang="en-US" dirty="0"/>
              <a:t>Finding a story idea</a:t>
            </a:r>
          </a:p>
        </p:txBody>
      </p:sp>
      <p:sp>
        <p:nvSpPr>
          <p:cNvPr id="3" name="Content Placeholder 2">
            <a:extLst>
              <a:ext uri="{FF2B5EF4-FFF2-40B4-BE49-F238E27FC236}">
                <a16:creationId xmlns:a16="http://schemas.microsoft.com/office/drawing/2014/main" id="{163FA4C6-AA86-34B5-4EEF-CBEEF5FA140F}"/>
              </a:ext>
            </a:extLst>
          </p:cNvPr>
          <p:cNvSpPr>
            <a:spLocks noGrp="1"/>
          </p:cNvSpPr>
          <p:nvPr>
            <p:ph idx="1"/>
          </p:nvPr>
        </p:nvSpPr>
        <p:spPr/>
        <p:txBody>
          <a:bodyPr/>
          <a:lstStyle/>
          <a:p>
            <a:r>
              <a:rPr lang="en-US" dirty="0"/>
              <a:t>As you read papers that interest you:</a:t>
            </a:r>
          </a:p>
          <a:p>
            <a:pPr lvl="1"/>
            <a:r>
              <a:rPr lang="en-US" dirty="0"/>
              <a:t>Write down questions that come to mind</a:t>
            </a:r>
          </a:p>
          <a:p>
            <a:pPr lvl="1"/>
            <a:r>
              <a:rPr lang="en-US" dirty="0"/>
              <a:t>Pay attention to the discussion section (e.g., “additional research is needed on …”)</a:t>
            </a:r>
          </a:p>
          <a:p>
            <a:r>
              <a:rPr lang="en-US" dirty="0"/>
              <a:t>Ask your professors if they:</a:t>
            </a:r>
          </a:p>
          <a:p>
            <a:pPr lvl="1"/>
            <a:r>
              <a:rPr lang="en-US" dirty="0"/>
              <a:t>Have manuscripts in mind or in progress that you can help with</a:t>
            </a:r>
          </a:p>
          <a:p>
            <a:pPr lvl="1"/>
            <a:r>
              <a:rPr lang="en-US" dirty="0"/>
              <a:t>Have data that you can use to write a manuscript together</a:t>
            </a:r>
          </a:p>
          <a:p>
            <a:r>
              <a:rPr lang="en-US" dirty="0"/>
              <a:t>Look for available sources of data:</a:t>
            </a:r>
          </a:p>
          <a:p>
            <a:pPr lvl="1"/>
            <a:r>
              <a:rPr lang="en-US" dirty="0"/>
              <a:t>Data you already have or could collect yourself</a:t>
            </a:r>
          </a:p>
          <a:p>
            <a:pPr lvl="1"/>
            <a:r>
              <a:rPr lang="en-US" dirty="0"/>
              <a:t>Data provided through archives, such as </a:t>
            </a:r>
            <a:r>
              <a:rPr lang="en-US" dirty="0">
                <a:hlinkClick r:id="rId2"/>
              </a:rPr>
              <a:t>The Inter-University Consortium for Political and Social Research (ICPSR)</a:t>
            </a:r>
            <a:r>
              <a:rPr lang="en-US" dirty="0"/>
              <a:t>, of which USC is a member</a:t>
            </a:r>
          </a:p>
          <a:p>
            <a:pPr lvl="1"/>
            <a:r>
              <a:rPr lang="en-US" dirty="0"/>
              <a:t>Publicly available data sets (e.g., government-funded surveys)</a:t>
            </a:r>
          </a:p>
        </p:txBody>
      </p:sp>
    </p:spTree>
    <p:extLst>
      <p:ext uri="{BB962C8B-B14F-4D97-AF65-F5344CB8AC3E}">
        <p14:creationId xmlns:p14="http://schemas.microsoft.com/office/powerpoint/2010/main" val="2673283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1F64D-2D1A-24E7-258C-9BD080D66AB8}"/>
              </a:ext>
            </a:extLst>
          </p:cNvPr>
          <p:cNvSpPr>
            <a:spLocks noGrp="1"/>
          </p:cNvSpPr>
          <p:nvPr>
            <p:ph type="title"/>
          </p:nvPr>
        </p:nvSpPr>
        <p:spPr/>
        <p:txBody>
          <a:bodyPr/>
          <a:lstStyle/>
          <a:p>
            <a:r>
              <a:rPr lang="en-US" dirty="0"/>
              <a:t>A few warnings about Finding a story idea</a:t>
            </a:r>
          </a:p>
        </p:txBody>
      </p:sp>
      <p:sp>
        <p:nvSpPr>
          <p:cNvPr id="3" name="Content Placeholder 2">
            <a:extLst>
              <a:ext uri="{FF2B5EF4-FFF2-40B4-BE49-F238E27FC236}">
                <a16:creationId xmlns:a16="http://schemas.microsoft.com/office/drawing/2014/main" id="{163FA4C6-AA86-34B5-4EEF-CBEEF5FA140F}"/>
              </a:ext>
            </a:extLst>
          </p:cNvPr>
          <p:cNvSpPr>
            <a:spLocks noGrp="1"/>
          </p:cNvSpPr>
          <p:nvPr>
            <p:ph idx="1"/>
          </p:nvPr>
        </p:nvSpPr>
        <p:spPr>
          <a:xfrm>
            <a:off x="1024129" y="2286000"/>
            <a:ext cx="10079300" cy="1401288"/>
          </a:xfrm>
        </p:spPr>
        <p:txBody>
          <a:bodyPr/>
          <a:lstStyle/>
          <a:p>
            <a:r>
              <a:rPr lang="en-US" dirty="0"/>
              <a:t>Make sure that the data provide sufficient information for you to tell a good story (e.g., the key variables are present, the right kinds of participants were represented in the data set, interesting themes emerged, etc.).</a:t>
            </a:r>
          </a:p>
        </p:txBody>
      </p:sp>
      <p:pic>
        <p:nvPicPr>
          <p:cNvPr id="13" name="Graphic 12">
            <a:extLst>
              <a:ext uri="{FF2B5EF4-FFF2-40B4-BE49-F238E27FC236}">
                <a16:creationId xmlns:a16="http://schemas.microsoft.com/office/drawing/2014/main" id="{004FE5B1-5FD6-00C2-9FF1-EE4F33D2EB3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648292" y="3370452"/>
            <a:ext cx="3300758" cy="2869080"/>
          </a:xfrm>
          <a:prstGeom prst="rect">
            <a:avLst/>
          </a:prstGeom>
        </p:spPr>
      </p:pic>
      <p:sp>
        <p:nvSpPr>
          <p:cNvPr id="4" name="Content Placeholder 2">
            <a:extLst>
              <a:ext uri="{FF2B5EF4-FFF2-40B4-BE49-F238E27FC236}">
                <a16:creationId xmlns:a16="http://schemas.microsoft.com/office/drawing/2014/main" id="{03BF39BD-B9DA-A021-AC2C-251361E52EEB}"/>
              </a:ext>
            </a:extLst>
          </p:cNvPr>
          <p:cNvSpPr txBox="1">
            <a:spLocks/>
          </p:cNvSpPr>
          <p:nvPr/>
        </p:nvSpPr>
        <p:spPr>
          <a:xfrm>
            <a:off x="1024129" y="3403704"/>
            <a:ext cx="7597357" cy="1401288"/>
          </a:xfrm>
          <a:prstGeom prst="rect">
            <a:avLst/>
          </a:prstGeom>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r>
              <a:rPr lang="en-US" dirty="0"/>
              <a:t>The note above is especially true if you are using secondary data that was collected for a different purpose, as the limitations are sometimes too great to overcome to write a publishable manuscript (i.e., that reviewers will accept).</a:t>
            </a:r>
          </a:p>
        </p:txBody>
      </p:sp>
      <p:sp>
        <p:nvSpPr>
          <p:cNvPr id="5" name="Content Placeholder 2">
            <a:extLst>
              <a:ext uri="{FF2B5EF4-FFF2-40B4-BE49-F238E27FC236}">
                <a16:creationId xmlns:a16="http://schemas.microsoft.com/office/drawing/2014/main" id="{D0A8D825-9CF4-4BCF-F9BE-6088C145C04F}"/>
              </a:ext>
            </a:extLst>
          </p:cNvPr>
          <p:cNvSpPr txBox="1">
            <a:spLocks/>
          </p:cNvSpPr>
          <p:nvPr/>
        </p:nvSpPr>
        <p:spPr>
          <a:xfrm>
            <a:off x="1023408" y="4870306"/>
            <a:ext cx="6446172" cy="1591849"/>
          </a:xfrm>
          <a:prstGeom prst="rect">
            <a:avLst/>
          </a:prstGeom>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r>
              <a:rPr lang="en-US" dirty="0"/>
              <a:t>If you are early in your career, make sure that you are interested enough in the topic for it to have a starring role on your CV (e.g., pet therapy).</a:t>
            </a:r>
          </a:p>
        </p:txBody>
      </p:sp>
    </p:spTree>
    <p:extLst>
      <p:ext uri="{BB962C8B-B14F-4D97-AF65-F5344CB8AC3E}">
        <p14:creationId xmlns:p14="http://schemas.microsoft.com/office/powerpoint/2010/main" val="3869689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1F64D-2D1A-24E7-258C-9BD080D66AB8}"/>
              </a:ext>
            </a:extLst>
          </p:cNvPr>
          <p:cNvSpPr>
            <a:spLocks noGrp="1"/>
          </p:cNvSpPr>
          <p:nvPr>
            <p:ph type="title"/>
          </p:nvPr>
        </p:nvSpPr>
        <p:spPr/>
        <p:txBody>
          <a:bodyPr/>
          <a:lstStyle/>
          <a:p>
            <a:r>
              <a:rPr lang="en-US" dirty="0"/>
              <a:t>Start with your results</a:t>
            </a:r>
          </a:p>
        </p:txBody>
      </p:sp>
      <p:sp>
        <p:nvSpPr>
          <p:cNvPr id="3" name="Content Placeholder 2">
            <a:extLst>
              <a:ext uri="{FF2B5EF4-FFF2-40B4-BE49-F238E27FC236}">
                <a16:creationId xmlns:a16="http://schemas.microsoft.com/office/drawing/2014/main" id="{163FA4C6-AA86-34B5-4EEF-CBEEF5FA140F}"/>
              </a:ext>
            </a:extLst>
          </p:cNvPr>
          <p:cNvSpPr>
            <a:spLocks noGrp="1"/>
          </p:cNvSpPr>
          <p:nvPr>
            <p:ph idx="1"/>
          </p:nvPr>
        </p:nvSpPr>
        <p:spPr>
          <a:xfrm>
            <a:off x="1024128" y="2285999"/>
            <a:ext cx="9720073" cy="4221679"/>
          </a:xfrm>
        </p:spPr>
        <p:txBody>
          <a:bodyPr>
            <a:normAutofit lnSpcReduction="10000"/>
          </a:bodyPr>
          <a:lstStyle/>
          <a:p>
            <a:r>
              <a:rPr lang="en-US" dirty="0"/>
              <a:t>How do you know if you have a good story to tell?</a:t>
            </a:r>
          </a:p>
          <a:p>
            <a:r>
              <a:rPr lang="en-US" dirty="0"/>
              <a:t>1. Start thinking about your manuscript by drafting:</a:t>
            </a:r>
          </a:p>
          <a:p>
            <a:pPr lvl="1"/>
            <a:r>
              <a:rPr lang="en-US" dirty="0"/>
              <a:t>Quantitative: The tables and/or figures to display your results, but do not write the results text</a:t>
            </a:r>
          </a:p>
          <a:p>
            <a:pPr lvl="1"/>
            <a:r>
              <a:rPr lang="en-US" dirty="0"/>
              <a:t>Qualitative: The results text, including any accompanying tables or figures</a:t>
            </a:r>
          </a:p>
          <a:p>
            <a:pPr lvl="1"/>
            <a:r>
              <a:rPr lang="en-US" u="sng" dirty="0"/>
              <a:t>Note</a:t>
            </a:r>
            <a:r>
              <a:rPr lang="en-US" dirty="0"/>
              <a:t>: Most journals limit the number of tables/figures you can include (often @ 5 total)</a:t>
            </a:r>
          </a:p>
          <a:p>
            <a:r>
              <a:rPr lang="en-US" dirty="0"/>
              <a:t>2. Look to see if you have enough interesting results to warrant a manuscript:</a:t>
            </a:r>
          </a:p>
          <a:p>
            <a:pPr lvl="1"/>
            <a:r>
              <a:rPr lang="en-US" dirty="0"/>
              <a:t>Will the results be interesting and useful to other people who are not part of your study team?</a:t>
            </a:r>
          </a:p>
          <a:p>
            <a:pPr lvl="1"/>
            <a:r>
              <a:rPr lang="en-US" dirty="0"/>
              <a:t>Do the results improve general knowledge or understanding about the topic?</a:t>
            </a:r>
          </a:p>
          <a:p>
            <a:r>
              <a:rPr lang="en-US" dirty="0"/>
              <a:t>3. If you have too many interesting results to adequately describe in one manuscript:</a:t>
            </a:r>
          </a:p>
          <a:p>
            <a:pPr lvl="1"/>
            <a:r>
              <a:rPr lang="en-US" dirty="0"/>
              <a:t>Consider whether the results can be grouped into more than one distinct story</a:t>
            </a:r>
          </a:p>
          <a:p>
            <a:pPr lvl="1"/>
            <a:r>
              <a:rPr lang="en-US" dirty="0"/>
              <a:t>If you have more than one distinct story, think about sharing the results in separate manuscripts</a:t>
            </a:r>
          </a:p>
          <a:p>
            <a:pPr lvl="1"/>
            <a:r>
              <a:rPr lang="en-US" u="sng" dirty="0"/>
              <a:t>Note</a:t>
            </a:r>
            <a:r>
              <a:rPr lang="en-US" dirty="0"/>
              <a:t>: Avoid salami publishing, which is an ethical transgression!</a:t>
            </a:r>
          </a:p>
        </p:txBody>
      </p:sp>
    </p:spTree>
    <p:extLst>
      <p:ext uri="{BB962C8B-B14F-4D97-AF65-F5344CB8AC3E}">
        <p14:creationId xmlns:p14="http://schemas.microsoft.com/office/powerpoint/2010/main" val="20557415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1F64D-2D1A-24E7-258C-9BD080D66AB8}"/>
              </a:ext>
            </a:extLst>
          </p:cNvPr>
          <p:cNvSpPr>
            <a:spLocks noGrp="1"/>
          </p:cNvSpPr>
          <p:nvPr>
            <p:ph type="title"/>
          </p:nvPr>
        </p:nvSpPr>
        <p:spPr/>
        <p:txBody>
          <a:bodyPr/>
          <a:lstStyle/>
          <a:p>
            <a:r>
              <a:rPr lang="en-US" dirty="0"/>
              <a:t>Start with your results</a:t>
            </a:r>
          </a:p>
        </p:txBody>
      </p:sp>
      <p:sp>
        <p:nvSpPr>
          <p:cNvPr id="3" name="Content Placeholder 2">
            <a:extLst>
              <a:ext uri="{FF2B5EF4-FFF2-40B4-BE49-F238E27FC236}">
                <a16:creationId xmlns:a16="http://schemas.microsoft.com/office/drawing/2014/main" id="{163FA4C6-AA86-34B5-4EEF-CBEEF5FA140F}"/>
              </a:ext>
            </a:extLst>
          </p:cNvPr>
          <p:cNvSpPr>
            <a:spLocks noGrp="1"/>
          </p:cNvSpPr>
          <p:nvPr>
            <p:ph idx="1"/>
          </p:nvPr>
        </p:nvSpPr>
        <p:spPr>
          <a:xfrm>
            <a:off x="1024129" y="2286000"/>
            <a:ext cx="9604288" cy="4023360"/>
          </a:xfrm>
        </p:spPr>
        <p:txBody>
          <a:bodyPr/>
          <a:lstStyle/>
          <a:p>
            <a:r>
              <a:rPr lang="en-US" dirty="0"/>
              <a:t>4. Share your draft (tables and figures/result text) with co-authors:</a:t>
            </a:r>
          </a:p>
          <a:p>
            <a:pPr lvl="1"/>
            <a:r>
              <a:rPr lang="en-US" dirty="0"/>
              <a:t>Ask for input on the quality of the story (e.g., is it too much? Is the focus on the right outcome?)</a:t>
            </a:r>
          </a:p>
          <a:p>
            <a:pPr lvl="1"/>
            <a:r>
              <a:rPr lang="en-US" dirty="0"/>
              <a:t>Solicit feedback on the presentation of the results (e.g., is the presentation clear?)</a:t>
            </a:r>
          </a:p>
          <a:p>
            <a:r>
              <a:rPr lang="en-US" dirty="0"/>
              <a:t>5. If you have a good story, proceed to write the rest of the manuscript.</a:t>
            </a:r>
          </a:p>
          <a:p>
            <a:endParaRPr lang="en-US" dirty="0"/>
          </a:p>
          <a:p>
            <a:r>
              <a:rPr lang="en-US" u="sng" dirty="0"/>
              <a:t>Note</a:t>
            </a:r>
            <a:r>
              <a:rPr lang="en-US" dirty="0"/>
              <a:t>: The steps recommended above assume that you are familiar with your topic. For quantitative work, draft the introduction and methods sections before you do the data analyses if you don’t know much about your topic. This will help you to learn about the extant literature, shape the hypotheses/questions you pursue, and make decisions about how you conduct the analyses. </a:t>
            </a:r>
          </a:p>
        </p:txBody>
      </p:sp>
    </p:spTree>
    <p:extLst>
      <p:ext uri="{BB962C8B-B14F-4D97-AF65-F5344CB8AC3E}">
        <p14:creationId xmlns:p14="http://schemas.microsoft.com/office/powerpoint/2010/main" val="564405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798C4-891B-FE46-DE2E-61041B1F1277}"/>
              </a:ext>
            </a:extLst>
          </p:cNvPr>
          <p:cNvSpPr>
            <a:spLocks noGrp="1"/>
          </p:cNvSpPr>
          <p:nvPr>
            <p:ph type="title"/>
          </p:nvPr>
        </p:nvSpPr>
        <p:spPr/>
        <p:txBody>
          <a:bodyPr/>
          <a:lstStyle/>
          <a:p>
            <a:r>
              <a:rPr lang="en-US" dirty="0"/>
              <a:t>Authorship rules</a:t>
            </a:r>
          </a:p>
        </p:txBody>
      </p:sp>
      <p:sp>
        <p:nvSpPr>
          <p:cNvPr id="3" name="Content Placeholder 2">
            <a:extLst>
              <a:ext uri="{FF2B5EF4-FFF2-40B4-BE49-F238E27FC236}">
                <a16:creationId xmlns:a16="http://schemas.microsoft.com/office/drawing/2014/main" id="{6BFD6F41-9839-8072-C0D6-872947E706A8}"/>
              </a:ext>
            </a:extLst>
          </p:cNvPr>
          <p:cNvSpPr>
            <a:spLocks noGrp="1"/>
          </p:cNvSpPr>
          <p:nvPr>
            <p:ph idx="1"/>
          </p:nvPr>
        </p:nvSpPr>
        <p:spPr>
          <a:xfrm>
            <a:off x="1024128" y="2285999"/>
            <a:ext cx="9720073" cy="2670245"/>
          </a:xfrm>
        </p:spPr>
        <p:txBody>
          <a:bodyPr>
            <a:normAutofit fontScale="92500" lnSpcReduction="20000"/>
          </a:bodyPr>
          <a:lstStyle/>
          <a:p>
            <a:r>
              <a:rPr lang="en-US" dirty="0"/>
              <a:t>The first author is generally the person who wrote the manuscript.</a:t>
            </a:r>
          </a:p>
          <a:p>
            <a:r>
              <a:rPr lang="en-US" dirty="0"/>
              <a:t>If the first author is a mentee (e.g., student, postdoctoral fellow), the mentor is generally listed as the second author or the last author.</a:t>
            </a:r>
          </a:p>
          <a:p>
            <a:r>
              <a:rPr lang="en-US" dirty="0"/>
              <a:t>Other authors are listed in the order of the extent of their contributions to the manuscript.</a:t>
            </a:r>
          </a:p>
          <a:p>
            <a:r>
              <a:rPr lang="en-US" dirty="0"/>
              <a:t>Requests for assistance with manuscript development should be commensurate with each person’s anticipated authorship order.</a:t>
            </a:r>
          </a:p>
          <a:p>
            <a:r>
              <a:rPr lang="en-US" dirty="0"/>
              <a:t>Journals are increasingly asking authors to describe the role each author had in developing a manuscript to justify authorship.</a:t>
            </a:r>
          </a:p>
        </p:txBody>
      </p:sp>
      <p:pic>
        <p:nvPicPr>
          <p:cNvPr id="5" name="Picture 4">
            <a:extLst>
              <a:ext uri="{FF2B5EF4-FFF2-40B4-BE49-F238E27FC236}">
                <a16:creationId xmlns:a16="http://schemas.microsoft.com/office/drawing/2014/main" id="{6A830F66-5ABB-A97B-5FCB-C661D5875DB2}"/>
              </a:ext>
            </a:extLst>
          </p:cNvPr>
          <p:cNvPicPr>
            <a:picLocks noChangeAspect="1"/>
          </p:cNvPicPr>
          <p:nvPr/>
        </p:nvPicPr>
        <p:blipFill>
          <a:blip r:embed="rId2"/>
          <a:stretch>
            <a:fillRect/>
          </a:stretch>
        </p:blipFill>
        <p:spPr>
          <a:xfrm>
            <a:off x="2908063" y="4956244"/>
            <a:ext cx="6375874" cy="1592997"/>
          </a:xfrm>
          <a:prstGeom prst="rect">
            <a:avLst/>
          </a:prstGeom>
        </p:spPr>
      </p:pic>
    </p:spTree>
    <p:extLst>
      <p:ext uri="{BB962C8B-B14F-4D97-AF65-F5344CB8AC3E}">
        <p14:creationId xmlns:p14="http://schemas.microsoft.com/office/powerpoint/2010/main" val="19931014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36ECA-C8EF-A2EE-5B54-5732B8A28BAE}"/>
              </a:ext>
            </a:extLst>
          </p:cNvPr>
          <p:cNvSpPr>
            <a:spLocks noGrp="1"/>
          </p:cNvSpPr>
          <p:nvPr>
            <p:ph type="title"/>
          </p:nvPr>
        </p:nvSpPr>
        <p:spPr/>
        <p:txBody>
          <a:bodyPr/>
          <a:lstStyle/>
          <a:p>
            <a:r>
              <a:rPr lang="en-US" dirty="0"/>
              <a:t>Authorship rules, </a:t>
            </a:r>
            <a:r>
              <a:rPr lang="en-US" dirty="0" err="1"/>
              <a:t>cont’D</a:t>
            </a:r>
            <a:endParaRPr lang="en-US" dirty="0"/>
          </a:p>
        </p:txBody>
      </p:sp>
      <p:sp>
        <p:nvSpPr>
          <p:cNvPr id="3" name="Content Placeholder 2">
            <a:extLst>
              <a:ext uri="{FF2B5EF4-FFF2-40B4-BE49-F238E27FC236}">
                <a16:creationId xmlns:a16="http://schemas.microsoft.com/office/drawing/2014/main" id="{455514A9-0229-0A9F-A18B-9E0F7897DE64}"/>
              </a:ext>
            </a:extLst>
          </p:cNvPr>
          <p:cNvSpPr>
            <a:spLocks noGrp="1"/>
          </p:cNvSpPr>
          <p:nvPr>
            <p:ph idx="1"/>
          </p:nvPr>
        </p:nvSpPr>
        <p:spPr>
          <a:xfrm>
            <a:off x="1024128" y="2285999"/>
            <a:ext cx="9720073" cy="4197928"/>
          </a:xfrm>
        </p:spPr>
        <p:txBody>
          <a:bodyPr>
            <a:normAutofit fontScale="92500" lnSpcReduction="10000"/>
          </a:bodyPr>
          <a:lstStyle/>
          <a:p>
            <a:r>
              <a:rPr lang="en-US" dirty="0"/>
              <a:t>Authorship rules vary across and within disciplines.</a:t>
            </a:r>
          </a:p>
          <a:p>
            <a:r>
              <a:rPr lang="en-US" dirty="0"/>
              <a:t>In some social science fields, scientists are encouraged to publish as much as possible as a single author or with only 1 co-author.</a:t>
            </a:r>
          </a:p>
          <a:p>
            <a:r>
              <a:rPr lang="en-US" dirty="0"/>
              <a:t>In health promotion, it is common to include:</a:t>
            </a:r>
          </a:p>
          <a:p>
            <a:pPr lvl="1"/>
            <a:r>
              <a:rPr lang="en-US" dirty="0"/>
              <a:t>Multiple authors</a:t>
            </a:r>
          </a:p>
          <a:p>
            <a:pPr lvl="1"/>
            <a:r>
              <a:rPr lang="en-US" dirty="0"/>
              <a:t>The Principal Investigator for the original study during which the data were collected as a senior author (e.g., last author), even if they have a minor role in developing the manuscript</a:t>
            </a:r>
          </a:p>
          <a:p>
            <a:pPr lvl="1"/>
            <a:r>
              <a:rPr lang="en-US" dirty="0"/>
              <a:t>All Co-Investigators for the original study during which the data were collected as co-authors for main outcome manuscripts (e.g., findings that address specific aims) but to exclude them as authors for secondary outcome manuscripts if their involvement is limited </a:t>
            </a:r>
          </a:p>
          <a:p>
            <a:pPr lvl="1"/>
            <a:r>
              <a:rPr lang="en-US" dirty="0"/>
              <a:t>Anyone who had a sufficiently large role in data collection or study design as a co-author, even if they have a minor role in developing the manuscript (this does not apply to paid data collectors, such as professional interviewers or survey companies)</a:t>
            </a:r>
          </a:p>
          <a:p>
            <a:pPr lvl="1"/>
            <a:r>
              <a:rPr lang="en-US" dirty="0"/>
              <a:t>Collaborators from data collection sites and/or community partners as co-authors</a:t>
            </a:r>
          </a:p>
        </p:txBody>
      </p:sp>
    </p:spTree>
    <p:extLst>
      <p:ext uri="{BB962C8B-B14F-4D97-AF65-F5344CB8AC3E}">
        <p14:creationId xmlns:p14="http://schemas.microsoft.com/office/powerpoint/2010/main" val="3193810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36ECA-C8EF-A2EE-5B54-5732B8A28BAE}"/>
              </a:ext>
            </a:extLst>
          </p:cNvPr>
          <p:cNvSpPr>
            <a:spLocks noGrp="1"/>
          </p:cNvSpPr>
          <p:nvPr>
            <p:ph type="title"/>
          </p:nvPr>
        </p:nvSpPr>
        <p:spPr/>
        <p:txBody>
          <a:bodyPr/>
          <a:lstStyle/>
          <a:p>
            <a:r>
              <a:rPr lang="en-US" dirty="0"/>
              <a:t>Negotiating authorship</a:t>
            </a:r>
          </a:p>
        </p:txBody>
      </p:sp>
      <p:sp>
        <p:nvSpPr>
          <p:cNvPr id="3" name="Content Placeholder 2">
            <a:extLst>
              <a:ext uri="{FF2B5EF4-FFF2-40B4-BE49-F238E27FC236}">
                <a16:creationId xmlns:a16="http://schemas.microsoft.com/office/drawing/2014/main" id="{455514A9-0229-0A9F-A18B-9E0F7897DE64}"/>
              </a:ext>
            </a:extLst>
          </p:cNvPr>
          <p:cNvSpPr>
            <a:spLocks noGrp="1"/>
          </p:cNvSpPr>
          <p:nvPr>
            <p:ph idx="1"/>
          </p:nvPr>
        </p:nvSpPr>
        <p:spPr>
          <a:xfrm>
            <a:off x="5397335" y="2286000"/>
            <a:ext cx="5848598" cy="4023360"/>
          </a:xfrm>
        </p:spPr>
        <p:txBody>
          <a:bodyPr/>
          <a:lstStyle/>
          <a:p>
            <a:r>
              <a:rPr lang="en-US" dirty="0"/>
              <a:t>Have direct, clear communication about authorship.</a:t>
            </a:r>
          </a:p>
          <a:p>
            <a:r>
              <a:rPr lang="en-US" dirty="0"/>
              <a:t>Decide who will be the first author </a:t>
            </a:r>
            <a:r>
              <a:rPr lang="en-US" u="sng" dirty="0"/>
              <a:t>before</a:t>
            </a:r>
            <a:r>
              <a:rPr lang="en-US" dirty="0"/>
              <a:t> starting the work.</a:t>
            </a:r>
          </a:p>
          <a:p>
            <a:r>
              <a:rPr lang="en-US" dirty="0"/>
              <a:t>Ask your mentor who needs to be included as a co-author.</a:t>
            </a:r>
          </a:p>
          <a:p>
            <a:r>
              <a:rPr lang="en-US" dirty="0"/>
              <a:t>Decide the order of other co-authors at the end of manuscript development, after you know the levels of their contributions.</a:t>
            </a:r>
          </a:p>
        </p:txBody>
      </p:sp>
      <p:pic>
        <p:nvPicPr>
          <p:cNvPr id="11" name="Graphic 10">
            <a:extLst>
              <a:ext uri="{FF2B5EF4-FFF2-40B4-BE49-F238E27FC236}">
                <a16:creationId xmlns:a16="http://schemas.microsoft.com/office/drawing/2014/main" id="{7A0115F4-A84A-3324-CA5B-4729523374A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1083504" y="2339201"/>
            <a:ext cx="4125847" cy="3933583"/>
          </a:xfrm>
          <a:prstGeom prst="rect">
            <a:avLst/>
          </a:prstGeom>
        </p:spPr>
      </p:pic>
    </p:spTree>
    <p:extLst>
      <p:ext uri="{BB962C8B-B14F-4D97-AF65-F5344CB8AC3E}">
        <p14:creationId xmlns:p14="http://schemas.microsoft.com/office/powerpoint/2010/main" val="1957338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798C4-891B-FE46-DE2E-61041B1F1277}"/>
              </a:ext>
            </a:extLst>
          </p:cNvPr>
          <p:cNvSpPr>
            <a:spLocks noGrp="1"/>
          </p:cNvSpPr>
          <p:nvPr>
            <p:ph type="title"/>
          </p:nvPr>
        </p:nvSpPr>
        <p:spPr/>
        <p:txBody>
          <a:bodyPr/>
          <a:lstStyle/>
          <a:p>
            <a:r>
              <a:rPr lang="en-US" dirty="0"/>
              <a:t>Choosing a journal</a:t>
            </a:r>
          </a:p>
        </p:txBody>
      </p:sp>
      <p:sp>
        <p:nvSpPr>
          <p:cNvPr id="3" name="Content Placeholder 2">
            <a:extLst>
              <a:ext uri="{FF2B5EF4-FFF2-40B4-BE49-F238E27FC236}">
                <a16:creationId xmlns:a16="http://schemas.microsoft.com/office/drawing/2014/main" id="{6BFD6F41-9839-8072-C0D6-872947E706A8}"/>
              </a:ext>
            </a:extLst>
          </p:cNvPr>
          <p:cNvSpPr>
            <a:spLocks noGrp="1"/>
          </p:cNvSpPr>
          <p:nvPr>
            <p:ph idx="1"/>
          </p:nvPr>
        </p:nvSpPr>
        <p:spPr/>
        <p:txBody>
          <a:bodyPr/>
          <a:lstStyle/>
          <a:p>
            <a:r>
              <a:rPr lang="en-US" dirty="0"/>
              <a:t>Identify a journal or set of target journals as early in the writing process as possible. </a:t>
            </a:r>
          </a:p>
          <a:p>
            <a:r>
              <a:rPr lang="en-US" dirty="0"/>
              <a:t>Different journals:</a:t>
            </a:r>
          </a:p>
          <a:p>
            <a:pPr lvl="1"/>
            <a:r>
              <a:rPr lang="en-US" dirty="0"/>
              <a:t>Have different word limits</a:t>
            </a:r>
          </a:p>
          <a:p>
            <a:pPr lvl="1"/>
            <a:r>
              <a:rPr lang="en-US" dirty="0"/>
              <a:t>Include different things in the word limits (e.g., tables, references)</a:t>
            </a:r>
          </a:p>
          <a:p>
            <a:pPr lvl="1"/>
            <a:r>
              <a:rPr lang="en-US" dirty="0"/>
              <a:t>Include/exclude different types of content </a:t>
            </a:r>
          </a:p>
          <a:p>
            <a:pPr lvl="1"/>
            <a:r>
              <a:rPr lang="en-US" dirty="0"/>
              <a:t>Publish different manuscript formats</a:t>
            </a:r>
          </a:p>
          <a:p>
            <a:pPr lvl="1"/>
            <a:r>
              <a:rPr lang="en-US" dirty="0"/>
              <a:t>Have different expectations for writing style and content, e.g.:</a:t>
            </a:r>
          </a:p>
          <a:p>
            <a:pPr lvl="2"/>
            <a:r>
              <a:rPr lang="en-US" dirty="0"/>
              <a:t>Including an in-depth theoretical background </a:t>
            </a:r>
          </a:p>
          <a:p>
            <a:pPr lvl="2"/>
            <a:r>
              <a:rPr lang="en-US" dirty="0"/>
              <a:t>Stating hypotheses (vs. leaving them implied)</a:t>
            </a:r>
          </a:p>
          <a:p>
            <a:pPr lvl="2"/>
            <a:r>
              <a:rPr lang="en-US" dirty="0"/>
              <a:t>Expecting brief introductions with a standard number of paragraphs</a:t>
            </a:r>
          </a:p>
          <a:p>
            <a:pPr lvl="2"/>
            <a:r>
              <a:rPr lang="en-US" dirty="0"/>
              <a:t>Requiring bullets listing implications for health promotion practice</a:t>
            </a:r>
          </a:p>
        </p:txBody>
      </p:sp>
      <p:pic>
        <p:nvPicPr>
          <p:cNvPr id="4" name="Picture 3">
            <a:extLst>
              <a:ext uri="{FF2B5EF4-FFF2-40B4-BE49-F238E27FC236}">
                <a16:creationId xmlns:a16="http://schemas.microsoft.com/office/drawing/2014/main" id="{81EE5A78-0F2E-3DA6-4B22-1A51C823F915}"/>
              </a:ext>
            </a:extLst>
          </p:cNvPr>
          <p:cNvPicPr>
            <a:picLocks noChangeAspect="1"/>
          </p:cNvPicPr>
          <p:nvPr/>
        </p:nvPicPr>
        <p:blipFill>
          <a:blip r:embed="rId2"/>
          <a:stretch>
            <a:fillRect/>
          </a:stretch>
        </p:blipFill>
        <p:spPr>
          <a:xfrm>
            <a:off x="7692924" y="3294450"/>
            <a:ext cx="3384497" cy="2536334"/>
          </a:xfrm>
          <a:prstGeom prst="rect">
            <a:avLst/>
          </a:prstGeom>
        </p:spPr>
      </p:pic>
    </p:spTree>
    <p:extLst>
      <p:ext uri="{BB962C8B-B14F-4D97-AF65-F5344CB8AC3E}">
        <p14:creationId xmlns:p14="http://schemas.microsoft.com/office/powerpoint/2010/main" val="17657642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798C4-891B-FE46-DE2E-61041B1F1277}"/>
              </a:ext>
            </a:extLst>
          </p:cNvPr>
          <p:cNvSpPr>
            <a:spLocks noGrp="1"/>
          </p:cNvSpPr>
          <p:nvPr>
            <p:ph type="title"/>
          </p:nvPr>
        </p:nvSpPr>
        <p:spPr/>
        <p:txBody>
          <a:bodyPr/>
          <a:lstStyle/>
          <a:p>
            <a:r>
              <a:rPr lang="en-US" dirty="0"/>
              <a:t>Choosing a journal, </a:t>
            </a:r>
            <a:r>
              <a:rPr lang="en-US" dirty="0" err="1"/>
              <a:t>CONT’d</a:t>
            </a:r>
            <a:endParaRPr lang="en-US" dirty="0"/>
          </a:p>
        </p:txBody>
      </p:sp>
      <p:sp>
        <p:nvSpPr>
          <p:cNvPr id="3" name="Content Placeholder 2">
            <a:extLst>
              <a:ext uri="{FF2B5EF4-FFF2-40B4-BE49-F238E27FC236}">
                <a16:creationId xmlns:a16="http://schemas.microsoft.com/office/drawing/2014/main" id="{6BFD6F41-9839-8072-C0D6-872947E706A8}"/>
              </a:ext>
            </a:extLst>
          </p:cNvPr>
          <p:cNvSpPr>
            <a:spLocks noGrp="1"/>
          </p:cNvSpPr>
          <p:nvPr>
            <p:ph idx="1"/>
          </p:nvPr>
        </p:nvSpPr>
        <p:spPr/>
        <p:txBody>
          <a:bodyPr>
            <a:normAutofit fontScale="92500" lnSpcReduction="10000"/>
          </a:bodyPr>
          <a:lstStyle/>
          <a:p>
            <a:r>
              <a:rPr lang="en-US" dirty="0"/>
              <a:t>Look at the journals included in the references you cite.</a:t>
            </a:r>
          </a:p>
          <a:p>
            <a:r>
              <a:rPr lang="en-US" dirty="0"/>
              <a:t>Ask your co-authors for suggestions.</a:t>
            </a:r>
          </a:p>
          <a:p>
            <a:r>
              <a:rPr lang="en-US" dirty="0"/>
              <a:t>If you have a draft of the abstract, you can use a journal finder (most publishers have their own versions).</a:t>
            </a:r>
          </a:p>
          <a:p>
            <a:r>
              <a:rPr lang="en-US" dirty="0"/>
              <a:t>Once you have some ideas, look at potential journals’ websites to:</a:t>
            </a:r>
          </a:p>
          <a:p>
            <a:pPr lvl="1"/>
            <a:r>
              <a:rPr lang="en-US" dirty="0"/>
              <a:t>Make sure the journal is peer-reviewed</a:t>
            </a:r>
          </a:p>
          <a:p>
            <a:pPr lvl="1"/>
            <a:r>
              <a:rPr lang="en-US" dirty="0"/>
              <a:t>Look up the journal’s impact factor (it may be easier to find this on other sites)</a:t>
            </a:r>
          </a:p>
          <a:p>
            <a:pPr lvl="1"/>
            <a:r>
              <a:rPr lang="en-US" dirty="0"/>
              <a:t>Read about the journal’s aims and scope to assess content fit</a:t>
            </a:r>
          </a:p>
          <a:p>
            <a:pPr lvl="1"/>
            <a:r>
              <a:rPr lang="en-US" dirty="0"/>
              <a:t>Look at a sample of published papers to assess content fit and writing style</a:t>
            </a:r>
          </a:p>
          <a:p>
            <a:pPr lvl="1"/>
            <a:r>
              <a:rPr lang="en-US" dirty="0"/>
              <a:t>Review the guidelines for authors </a:t>
            </a:r>
          </a:p>
          <a:p>
            <a:pPr lvl="1"/>
            <a:r>
              <a:rPr lang="en-US" dirty="0"/>
              <a:t>Find out if the journal requires you to share your data and/or your software code (e.g., SAS code)</a:t>
            </a:r>
          </a:p>
          <a:p>
            <a:pPr lvl="1"/>
            <a:r>
              <a:rPr lang="en-US" dirty="0"/>
              <a:t>Know what, if any, fees will be charged to authors</a:t>
            </a:r>
          </a:p>
          <a:p>
            <a:endParaRPr lang="en-US" dirty="0"/>
          </a:p>
        </p:txBody>
      </p:sp>
    </p:spTree>
    <p:extLst>
      <p:ext uri="{BB962C8B-B14F-4D97-AF65-F5344CB8AC3E}">
        <p14:creationId xmlns:p14="http://schemas.microsoft.com/office/powerpoint/2010/main" val="2362623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AD87B-1FA3-48D8-B04F-F3C64FD82864}"/>
              </a:ext>
            </a:extLst>
          </p:cNvPr>
          <p:cNvSpPr>
            <a:spLocks noGrp="1"/>
          </p:cNvSpPr>
          <p:nvPr>
            <p:ph type="ctrTitle"/>
          </p:nvPr>
        </p:nvSpPr>
        <p:spPr/>
        <p:txBody>
          <a:bodyPr/>
          <a:lstStyle/>
          <a:p>
            <a:r>
              <a:rPr lang="en-US" dirty="0"/>
              <a:t>Tips for scientific writing</a:t>
            </a:r>
          </a:p>
        </p:txBody>
      </p:sp>
      <p:sp>
        <p:nvSpPr>
          <p:cNvPr id="11" name="Subtitle 10">
            <a:extLst>
              <a:ext uri="{FF2B5EF4-FFF2-40B4-BE49-F238E27FC236}">
                <a16:creationId xmlns:a16="http://schemas.microsoft.com/office/drawing/2014/main" id="{8B93E3E1-EF4E-F7DF-DF5B-A83A2D18AF63}"/>
              </a:ext>
            </a:extLst>
          </p:cNvPr>
          <p:cNvSpPr>
            <a:spLocks noGrp="1"/>
          </p:cNvSpPr>
          <p:nvPr>
            <p:ph type="subTitle" idx="1"/>
          </p:nvPr>
        </p:nvSpPr>
        <p:spPr/>
        <p:txBody>
          <a:bodyPr/>
          <a:lstStyle/>
          <a:p>
            <a:r>
              <a:rPr lang="en-US" dirty="0"/>
              <a:t>Tips based on common challenges and mistakes</a:t>
            </a:r>
          </a:p>
        </p:txBody>
      </p:sp>
      <p:pic>
        <p:nvPicPr>
          <p:cNvPr id="9" name="Graphic 8">
            <a:extLst>
              <a:ext uri="{FF2B5EF4-FFF2-40B4-BE49-F238E27FC236}">
                <a16:creationId xmlns:a16="http://schemas.microsoft.com/office/drawing/2014/main" id="{C5EF9897-C804-02BB-DFEF-4239C090B65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415579" y="496937"/>
            <a:ext cx="5360843" cy="3729898"/>
          </a:xfrm>
          <a:prstGeom prst="rect">
            <a:avLst/>
          </a:prstGeom>
        </p:spPr>
      </p:pic>
    </p:spTree>
    <p:extLst>
      <p:ext uri="{BB962C8B-B14F-4D97-AF65-F5344CB8AC3E}">
        <p14:creationId xmlns:p14="http://schemas.microsoft.com/office/powerpoint/2010/main" val="35299262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570F9-DEA5-4C3E-8F8C-E246EF8073B0}"/>
              </a:ext>
            </a:extLst>
          </p:cNvPr>
          <p:cNvSpPr>
            <a:spLocks noGrp="1"/>
          </p:cNvSpPr>
          <p:nvPr>
            <p:ph type="title"/>
          </p:nvPr>
        </p:nvSpPr>
        <p:spPr/>
        <p:txBody>
          <a:bodyPr/>
          <a:lstStyle/>
          <a:p>
            <a:r>
              <a:rPr lang="en-US" dirty="0"/>
              <a:t>Manuscript title and abstract</a:t>
            </a:r>
          </a:p>
        </p:txBody>
      </p:sp>
      <p:sp>
        <p:nvSpPr>
          <p:cNvPr id="3" name="Content Placeholder 2">
            <a:extLst>
              <a:ext uri="{FF2B5EF4-FFF2-40B4-BE49-F238E27FC236}">
                <a16:creationId xmlns:a16="http://schemas.microsoft.com/office/drawing/2014/main" id="{26AF0E2E-F212-426D-8E3D-D2C969096B24}"/>
              </a:ext>
            </a:extLst>
          </p:cNvPr>
          <p:cNvSpPr>
            <a:spLocks noGrp="1"/>
          </p:cNvSpPr>
          <p:nvPr>
            <p:ph idx="1"/>
          </p:nvPr>
        </p:nvSpPr>
        <p:spPr/>
        <p:txBody>
          <a:bodyPr>
            <a:normAutofit/>
          </a:bodyPr>
          <a:lstStyle/>
          <a:p>
            <a:r>
              <a:rPr lang="en-US" dirty="0"/>
              <a:t>Manuscript title:</a:t>
            </a:r>
          </a:p>
          <a:p>
            <a:pPr lvl="1"/>
            <a:r>
              <a:rPr lang="en-US" dirty="0"/>
              <a:t>Choose a manuscript title that accurately reflects what the story focus will be</a:t>
            </a:r>
          </a:p>
          <a:p>
            <a:r>
              <a:rPr lang="en-US" dirty="0"/>
              <a:t>Abstract:</a:t>
            </a:r>
          </a:p>
          <a:p>
            <a:pPr lvl="1"/>
            <a:r>
              <a:rPr lang="en-US" dirty="0"/>
              <a:t>Write an abstract that will entice readers to want to know more – make it interesting!</a:t>
            </a:r>
          </a:p>
          <a:p>
            <a:pPr lvl="1"/>
            <a:r>
              <a:rPr lang="en-US" dirty="0"/>
              <a:t>Keep the background and methods sections specific and brief</a:t>
            </a:r>
          </a:p>
          <a:p>
            <a:pPr lvl="1"/>
            <a:r>
              <a:rPr lang="en-US" dirty="0"/>
              <a:t>Include a line at the end of the conclusion that states the most interesting, important takeaway message(s) from your manuscript (do </a:t>
            </a:r>
            <a:r>
              <a:rPr lang="en-US" u="sng" dirty="0"/>
              <a:t>not</a:t>
            </a:r>
            <a:r>
              <a:rPr lang="en-US" dirty="0"/>
              <a:t> say “more research is needed”, as that is almost always true!)</a:t>
            </a:r>
          </a:p>
          <a:p>
            <a:endParaRPr lang="en-US" dirty="0"/>
          </a:p>
          <a:p>
            <a:endParaRPr lang="en-US" dirty="0"/>
          </a:p>
          <a:p>
            <a:endParaRPr lang="en-US" dirty="0"/>
          </a:p>
        </p:txBody>
      </p:sp>
    </p:spTree>
    <p:extLst>
      <p:ext uri="{BB962C8B-B14F-4D97-AF65-F5344CB8AC3E}">
        <p14:creationId xmlns:p14="http://schemas.microsoft.com/office/powerpoint/2010/main" val="39379591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570F9-DEA5-4C3E-8F8C-E246EF8073B0}"/>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26AF0E2E-F212-426D-8E3D-D2C969096B24}"/>
              </a:ext>
            </a:extLst>
          </p:cNvPr>
          <p:cNvSpPr>
            <a:spLocks noGrp="1"/>
          </p:cNvSpPr>
          <p:nvPr>
            <p:ph idx="1"/>
          </p:nvPr>
        </p:nvSpPr>
        <p:spPr/>
        <p:txBody>
          <a:bodyPr>
            <a:normAutofit fontScale="92500" lnSpcReduction="10000"/>
          </a:bodyPr>
          <a:lstStyle/>
          <a:p>
            <a:r>
              <a:rPr lang="en-US" dirty="0"/>
              <a:t>Pose a strong rationale for why your study needed to be done – saying that no research has been done on your topic is important but is </a:t>
            </a:r>
            <a:r>
              <a:rPr lang="en-US" u="sng" dirty="0"/>
              <a:t>not</a:t>
            </a:r>
            <a:r>
              <a:rPr lang="en-US" dirty="0"/>
              <a:t> a sufficient rationale for doing a study.</a:t>
            </a:r>
          </a:p>
          <a:p>
            <a:r>
              <a:rPr lang="en-US" dirty="0"/>
              <a:t>Pay attention to whether the journal expects a particular format or content (e.g., stating hypotheses, providing a theoretical model).</a:t>
            </a:r>
          </a:p>
          <a:p>
            <a:r>
              <a:rPr lang="en-US" dirty="0"/>
              <a:t>If there is insufficient theory or literature about the topic, describe your study as exploratory.</a:t>
            </a:r>
          </a:p>
          <a:p>
            <a:r>
              <a:rPr lang="en-US" dirty="0"/>
              <a:t>Don’t mention every relevant study that exists – just enough to support your arguments.</a:t>
            </a:r>
          </a:p>
          <a:p>
            <a:r>
              <a:rPr lang="en-US" dirty="0"/>
              <a:t>Be explicit in showing your thinking about how constructs may be related (e.g., don’t just say “xx is related to </a:t>
            </a:r>
            <a:r>
              <a:rPr lang="en-US" dirty="0" err="1"/>
              <a:t>yy</a:t>
            </a:r>
            <a:r>
              <a:rPr lang="en-US" dirty="0"/>
              <a:t>” without describing how this might happen conceptually).</a:t>
            </a:r>
          </a:p>
          <a:p>
            <a:r>
              <a:rPr lang="en-US" dirty="0"/>
              <a:t>Don’t use language that comes across as biased (e.g., “the goal of this paper is to prove that xx is true”).</a:t>
            </a:r>
          </a:p>
          <a:p>
            <a:r>
              <a:rPr lang="en-US" dirty="0"/>
              <a:t>Clearly state the goals of the study described in the manuscript at the end of the introduction.</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14684854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a Synthesized Writing Style</a:t>
            </a:r>
          </a:p>
        </p:txBody>
      </p:sp>
      <p:sp>
        <p:nvSpPr>
          <p:cNvPr id="3" name="Content Placeholder 2"/>
          <p:cNvSpPr>
            <a:spLocks noGrp="1"/>
          </p:cNvSpPr>
          <p:nvPr>
            <p:ph idx="1"/>
          </p:nvPr>
        </p:nvSpPr>
        <p:spPr/>
        <p:txBody>
          <a:bodyPr/>
          <a:lstStyle/>
          <a:p>
            <a:r>
              <a:rPr lang="en-US" dirty="0"/>
              <a:t>When you are summarizing findings from previous literature (usually in the introduction and discussion), use a synthesized writing style.</a:t>
            </a:r>
          </a:p>
          <a:p>
            <a:r>
              <a:rPr lang="en-US" u="sng" dirty="0"/>
              <a:t>Synthesized writing</a:t>
            </a:r>
            <a:r>
              <a:rPr lang="en-US" dirty="0"/>
              <a:t> = You (the author) summarize findings from other studies and convey to the reader what the implications of those findings are for the current work.</a:t>
            </a:r>
          </a:p>
          <a:p>
            <a:r>
              <a:rPr lang="en-US" dirty="0"/>
              <a:t>Do </a:t>
            </a:r>
            <a:r>
              <a:rPr lang="en-US" u="sng" dirty="0"/>
              <a:t>not</a:t>
            </a:r>
            <a:r>
              <a:rPr lang="en-US" dirty="0"/>
              <a:t> describe a series of studies in separate sentences and paragraphs, as this approach asks the reader to do the work of synthesizing, which they likely won’t do, since this is your job as the writer.</a:t>
            </a:r>
          </a:p>
        </p:txBody>
      </p:sp>
    </p:spTree>
    <p:extLst>
      <p:ext uri="{BB962C8B-B14F-4D97-AF65-F5344CB8AC3E}">
        <p14:creationId xmlns:p14="http://schemas.microsoft.com/office/powerpoint/2010/main" val="30599435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of Non-Synthesized Text</a:t>
            </a:r>
          </a:p>
        </p:txBody>
      </p:sp>
      <p:sp>
        <p:nvSpPr>
          <p:cNvPr id="3" name="Content Placeholder 2"/>
          <p:cNvSpPr>
            <a:spLocks noGrp="1"/>
          </p:cNvSpPr>
          <p:nvPr>
            <p:ph idx="1"/>
          </p:nvPr>
        </p:nvSpPr>
        <p:spPr/>
        <p:txBody>
          <a:bodyPr/>
          <a:lstStyle/>
          <a:p>
            <a:r>
              <a:rPr lang="en-US" dirty="0">
                <a:solidFill>
                  <a:srgbClr val="66FFFF"/>
                </a:solidFill>
              </a:rPr>
              <a:t>Smith</a:t>
            </a:r>
            <a:r>
              <a:rPr lang="en-US" dirty="0"/>
              <a:t> (2017) conducted a study of 216 Aboriginal children in Australia in which the children were tracked from aged 3 through 45. During that time, he found that children who were overweight at age three were more likely to be overweight at age 45 than children who were at a healthy weight at age three. </a:t>
            </a:r>
            <a:r>
              <a:rPr lang="en-US" dirty="0">
                <a:solidFill>
                  <a:srgbClr val="66FFFF"/>
                </a:solidFill>
              </a:rPr>
              <a:t>In another study, </a:t>
            </a:r>
            <a:r>
              <a:rPr lang="en-US" dirty="0"/>
              <a:t>researchers looked at medical records from 1,100 children in New York City (</a:t>
            </a:r>
            <a:r>
              <a:rPr lang="en-US" dirty="0" err="1"/>
              <a:t>Puffwaffen</a:t>
            </a:r>
            <a:r>
              <a:rPr lang="en-US" dirty="0"/>
              <a:t> &amp; Stiles, 2010). They tracked variables such as height, weight, age, and cognitive function. Then, they looked later to see if weight at age three predicted adult weight. They found … </a:t>
            </a:r>
            <a:r>
              <a:rPr lang="en-US" dirty="0">
                <a:solidFill>
                  <a:srgbClr val="66FFFF"/>
                </a:solidFill>
              </a:rPr>
              <a:t>Similarly, Arabella and </a:t>
            </a:r>
            <a:r>
              <a:rPr lang="en-US" dirty="0" err="1">
                <a:solidFill>
                  <a:srgbClr val="66FFFF"/>
                </a:solidFill>
              </a:rPr>
              <a:t>DesLimoges</a:t>
            </a:r>
            <a:r>
              <a:rPr lang="en-US" dirty="0">
                <a:solidFill>
                  <a:srgbClr val="66FFFF"/>
                </a:solidFill>
              </a:rPr>
              <a:t> </a:t>
            </a:r>
            <a:r>
              <a:rPr lang="en-US" dirty="0"/>
              <a:t>(2001) found ... Etc.</a:t>
            </a:r>
          </a:p>
        </p:txBody>
      </p:sp>
    </p:spTree>
    <p:extLst>
      <p:ext uri="{BB962C8B-B14F-4D97-AF65-F5344CB8AC3E}">
        <p14:creationId xmlns:p14="http://schemas.microsoft.com/office/powerpoint/2010/main" val="30011043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of Synthesized Text</a:t>
            </a:r>
          </a:p>
        </p:txBody>
      </p:sp>
      <p:sp>
        <p:nvSpPr>
          <p:cNvPr id="3" name="Content Placeholder 2"/>
          <p:cNvSpPr>
            <a:spLocks noGrp="1"/>
          </p:cNvSpPr>
          <p:nvPr>
            <p:ph idx="1"/>
          </p:nvPr>
        </p:nvSpPr>
        <p:spPr/>
        <p:txBody>
          <a:bodyPr/>
          <a:lstStyle/>
          <a:p>
            <a:r>
              <a:rPr lang="en-US" dirty="0"/>
              <a:t>Childhood obesity tracks through adulthood (Smith, 2017; </a:t>
            </a:r>
            <a:r>
              <a:rPr lang="en-US" dirty="0" err="1"/>
              <a:t>Puffwaffen</a:t>
            </a:r>
            <a:r>
              <a:rPr lang="en-US" dirty="0"/>
              <a:t> &amp; Stiles, 2010) and is associated with increased risk of cancer incidence (Jones, Oswego, &amp; Ruiz, 2008) and mortality (Arabella &amp; </a:t>
            </a:r>
            <a:r>
              <a:rPr lang="en-US" dirty="0" err="1"/>
              <a:t>DesLimoges</a:t>
            </a:r>
            <a:r>
              <a:rPr lang="en-US" dirty="0"/>
              <a:t>, 2001; </a:t>
            </a:r>
            <a:r>
              <a:rPr lang="en-US" dirty="0" err="1"/>
              <a:t>Ravenside</a:t>
            </a:r>
            <a:r>
              <a:rPr lang="en-US" dirty="0"/>
              <a:t>, </a:t>
            </a:r>
            <a:r>
              <a:rPr lang="en-US" dirty="0" err="1"/>
              <a:t>Winklebottom</a:t>
            </a:r>
            <a:r>
              <a:rPr lang="en-US" dirty="0"/>
              <a:t>, Noodle, Tourniquet, &amp; Snuggles, 2005). Many behaviors associated with pediatric obesity develop in early childhood (</a:t>
            </a:r>
            <a:r>
              <a:rPr lang="en-US" dirty="0" err="1"/>
              <a:t>Tarken</a:t>
            </a:r>
            <a:r>
              <a:rPr lang="en-US" dirty="0"/>
              <a:t> et al., 2011; Orkin &amp; Nolls, 2003); thus, interventions for preschool-aged children may be optimal to prevent obesity and reduce long-term disease risk.</a:t>
            </a:r>
          </a:p>
        </p:txBody>
      </p:sp>
    </p:spTree>
    <p:extLst>
      <p:ext uri="{BB962C8B-B14F-4D97-AF65-F5344CB8AC3E}">
        <p14:creationId xmlns:p14="http://schemas.microsoft.com/office/powerpoint/2010/main" val="36074183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C5805AC-A9D1-C023-6B74-12933B492D56}"/>
              </a:ext>
            </a:extLst>
          </p:cNvPr>
          <p:cNvSpPr>
            <a:spLocks noGrp="1"/>
          </p:cNvSpPr>
          <p:nvPr>
            <p:ph type="title"/>
          </p:nvPr>
        </p:nvSpPr>
        <p:spPr/>
        <p:txBody>
          <a:bodyPr/>
          <a:lstStyle/>
          <a:p>
            <a:r>
              <a:rPr lang="en-US" dirty="0"/>
              <a:t>BUILD paragraph sandwiches</a:t>
            </a:r>
          </a:p>
        </p:txBody>
      </p:sp>
      <p:sp>
        <p:nvSpPr>
          <p:cNvPr id="3" name="Subtitle 2">
            <a:extLst>
              <a:ext uri="{FF2B5EF4-FFF2-40B4-BE49-F238E27FC236}">
                <a16:creationId xmlns:a16="http://schemas.microsoft.com/office/drawing/2014/main" id="{077C33FD-78AA-CE07-5E05-F6E3FDD18404}"/>
              </a:ext>
            </a:extLst>
          </p:cNvPr>
          <p:cNvSpPr>
            <a:spLocks noGrp="1"/>
          </p:cNvSpPr>
          <p:nvPr>
            <p:ph idx="1"/>
          </p:nvPr>
        </p:nvSpPr>
        <p:spPr/>
        <p:txBody>
          <a:bodyPr/>
          <a:lstStyle/>
          <a:p>
            <a:r>
              <a:rPr lang="en-US" dirty="0"/>
              <a:t>Paragraph sandwiches make it easier for the reader follow your main arguments.</a:t>
            </a:r>
          </a:p>
          <a:p>
            <a:r>
              <a:rPr lang="en-US" dirty="0"/>
              <a:t>Structure each paragraph in your introduction and discussion in this order: </a:t>
            </a:r>
          </a:p>
          <a:p>
            <a:pPr lvl="1"/>
            <a:r>
              <a:rPr lang="en-US" dirty="0"/>
              <a:t>Main point (e.g., “Research is needed to identify how to effectively teach students about writing”)</a:t>
            </a:r>
          </a:p>
          <a:p>
            <a:pPr lvl="1"/>
            <a:r>
              <a:rPr lang="en-US" dirty="0"/>
              <a:t>Evidence, evidence, evidence (e.g., make arguments to support your main point with supporting evidence by citing existing studies in the literature)</a:t>
            </a:r>
          </a:p>
          <a:p>
            <a:pPr lvl="1"/>
            <a:r>
              <a:rPr lang="en-US" dirty="0"/>
              <a:t>Summarize what the evidence indicates re: your study in a concluding main point</a:t>
            </a:r>
          </a:p>
        </p:txBody>
      </p:sp>
      <p:pic>
        <p:nvPicPr>
          <p:cNvPr id="13" name="Graphic 12">
            <a:extLst>
              <a:ext uri="{FF2B5EF4-FFF2-40B4-BE49-F238E27FC236}">
                <a16:creationId xmlns:a16="http://schemas.microsoft.com/office/drawing/2014/main" id="{C5EC7EB1-5F0F-7535-661A-C7076F5DB56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083132" y="4875192"/>
            <a:ext cx="3962400" cy="1085850"/>
          </a:xfrm>
          <a:prstGeom prst="rect">
            <a:avLst/>
          </a:prstGeom>
        </p:spPr>
      </p:pic>
    </p:spTree>
    <p:extLst>
      <p:ext uri="{BB962C8B-B14F-4D97-AF65-F5344CB8AC3E}">
        <p14:creationId xmlns:p14="http://schemas.microsoft.com/office/powerpoint/2010/main" val="432579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570F9-DEA5-4C3E-8F8C-E246EF8073B0}"/>
              </a:ext>
            </a:extLst>
          </p:cNvPr>
          <p:cNvSpPr>
            <a:spLocks noGrp="1"/>
          </p:cNvSpPr>
          <p:nvPr>
            <p:ph type="title"/>
          </p:nvPr>
        </p:nvSpPr>
        <p:spPr/>
        <p:txBody>
          <a:bodyPr/>
          <a:lstStyle/>
          <a:p>
            <a:r>
              <a:rPr lang="en-US" dirty="0"/>
              <a:t>Methods, Results, and Discussion</a:t>
            </a:r>
          </a:p>
        </p:txBody>
      </p:sp>
      <p:sp>
        <p:nvSpPr>
          <p:cNvPr id="3" name="Content Placeholder 2">
            <a:extLst>
              <a:ext uri="{FF2B5EF4-FFF2-40B4-BE49-F238E27FC236}">
                <a16:creationId xmlns:a16="http://schemas.microsoft.com/office/drawing/2014/main" id="{26AF0E2E-F212-426D-8E3D-D2C969096B24}"/>
              </a:ext>
            </a:extLst>
          </p:cNvPr>
          <p:cNvSpPr>
            <a:spLocks noGrp="1"/>
          </p:cNvSpPr>
          <p:nvPr>
            <p:ph idx="1"/>
          </p:nvPr>
        </p:nvSpPr>
        <p:spPr>
          <a:xfrm>
            <a:off x="1024128" y="2137558"/>
            <a:ext cx="10073363" cy="4399808"/>
          </a:xfrm>
        </p:spPr>
        <p:txBody>
          <a:bodyPr>
            <a:normAutofit fontScale="92500" lnSpcReduction="20000"/>
          </a:bodyPr>
          <a:lstStyle/>
          <a:p>
            <a:r>
              <a:rPr lang="en-US" dirty="0"/>
              <a:t>Methods:</a:t>
            </a:r>
          </a:p>
          <a:p>
            <a:pPr lvl="1"/>
            <a:r>
              <a:rPr lang="en-US" dirty="0"/>
              <a:t>Be clear and specific about the methods used </a:t>
            </a:r>
          </a:p>
          <a:p>
            <a:pPr lvl="1"/>
            <a:r>
              <a:rPr lang="en-US" dirty="0"/>
              <a:t>Pay attention to how your target journal expects the methods section to be structured (e.g., in some fields, sample characteristics are described in the participants section, while in other fields sample characteristics are presented in the results section)</a:t>
            </a:r>
          </a:p>
          <a:p>
            <a:pPr lvl="1"/>
            <a:r>
              <a:rPr lang="en-US" dirty="0"/>
              <a:t>When describing measures, start with your primary outcomes (dependent variables), followed by the independent variables, and, lastly, control variables (typically </a:t>
            </a:r>
            <a:r>
              <a:rPr lang="en-US" dirty="0" err="1"/>
              <a:t>sociodemographics</a:t>
            </a:r>
            <a:r>
              <a:rPr lang="en-US" dirty="0"/>
              <a:t>)</a:t>
            </a:r>
          </a:p>
          <a:p>
            <a:r>
              <a:rPr lang="en-US" dirty="0"/>
              <a:t>Results:</a:t>
            </a:r>
          </a:p>
          <a:p>
            <a:pPr lvl="1"/>
            <a:r>
              <a:rPr lang="en-US" dirty="0"/>
              <a:t>Just describe what you found – any commentary about the findings should be in the discussion, not here</a:t>
            </a:r>
          </a:p>
          <a:p>
            <a:pPr lvl="1"/>
            <a:r>
              <a:rPr lang="en-US" dirty="0"/>
              <a:t>Don’t duplicate all of your findings in the text and in the tables/figures</a:t>
            </a:r>
          </a:p>
          <a:p>
            <a:r>
              <a:rPr lang="en-US" dirty="0"/>
              <a:t>Discussion:</a:t>
            </a:r>
          </a:p>
          <a:p>
            <a:pPr lvl="1"/>
            <a:r>
              <a:rPr lang="en-US" dirty="0"/>
              <a:t>Do not overstate your findings</a:t>
            </a:r>
          </a:p>
          <a:p>
            <a:pPr lvl="1"/>
            <a:r>
              <a:rPr lang="en-US" dirty="0"/>
              <a:t>Do not present findings that were not included in the results section</a:t>
            </a:r>
          </a:p>
          <a:p>
            <a:pPr lvl="1"/>
            <a:r>
              <a:rPr lang="en-US" dirty="0"/>
              <a:t>Be specific when referring to findings among your sample vs. all people from that social group</a:t>
            </a:r>
          </a:p>
          <a:p>
            <a:pPr lvl="1"/>
            <a:r>
              <a:rPr lang="en-US" dirty="0"/>
              <a:t>Contextualize your findings within the preexisting literature (e.g., are your findings similar or different from what other studies have observed?)</a:t>
            </a:r>
          </a:p>
          <a:p>
            <a:endParaRPr lang="en-US" dirty="0"/>
          </a:p>
        </p:txBody>
      </p:sp>
    </p:spTree>
    <p:extLst>
      <p:ext uri="{BB962C8B-B14F-4D97-AF65-F5344CB8AC3E}">
        <p14:creationId xmlns:p14="http://schemas.microsoft.com/office/powerpoint/2010/main" val="27234374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36ECA-C8EF-A2EE-5B54-5732B8A28BAE}"/>
              </a:ext>
            </a:extLst>
          </p:cNvPr>
          <p:cNvSpPr>
            <a:spLocks noGrp="1"/>
          </p:cNvSpPr>
          <p:nvPr>
            <p:ph type="title"/>
          </p:nvPr>
        </p:nvSpPr>
        <p:spPr/>
        <p:txBody>
          <a:bodyPr/>
          <a:lstStyle/>
          <a:p>
            <a:r>
              <a:rPr lang="en-US" dirty="0"/>
              <a:t>Citing and referencing</a:t>
            </a:r>
          </a:p>
        </p:txBody>
      </p:sp>
      <p:sp>
        <p:nvSpPr>
          <p:cNvPr id="3" name="Content Placeholder 2">
            <a:extLst>
              <a:ext uri="{FF2B5EF4-FFF2-40B4-BE49-F238E27FC236}">
                <a16:creationId xmlns:a16="http://schemas.microsoft.com/office/drawing/2014/main" id="{455514A9-0229-0A9F-A18B-9E0F7897DE64}"/>
              </a:ext>
            </a:extLst>
          </p:cNvPr>
          <p:cNvSpPr>
            <a:spLocks noGrp="1"/>
          </p:cNvSpPr>
          <p:nvPr>
            <p:ph idx="1"/>
          </p:nvPr>
        </p:nvSpPr>
        <p:spPr>
          <a:xfrm>
            <a:off x="1024128" y="2285999"/>
            <a:ext cx="10019924" cy="4168239"/>
          </a:xfrm>
        </p:spPr>
        <p:txBody>
          <a:bodyPr>
            <a:normAutofit fontScale="92500" lnSpcReduction="20000"/>
          </a:bodyPr>
          <a:lstStyle/>
          <a:p>
            <a:r>
              <a:rPr lang="en-US" dirty="0"/>
              <a:t>Use peer-reviewed sources.</a:t>
            </a:r>
          </a:p>
          <a:p>
            <a:r>
              <a:rPr lang="en-US" dirty="0"/>
              <a:t>Read any original sources you plan to cite.</a:t>
            </a:r>
          </a:p>
          <a:p>
            <a:r>
              <a:rPr lang="en-US" dirty="0"/>
              <a:t>Use appropriate citing, referencing, and paraphrasing techniques to avoid plagiarism.</a:t>
            </a:r>
          </a:p>
          <a:p>
            <a:r>
              <a:rPr lang="en-US" dirty="0"/>
              <a:t>You CAN self-plagiarize: Published works are copyrighted by the publishers.</a:t>
            </a:r>
          </a:p>
          <a:p>
            <a:r>
              <a:rPr lang="en-US" dirty="0"/>
              <a:t>If you refer to other studies or other researchers, cite examples to support your claim (</a:t>
            </a:r>
            <a:r>
              <a:rPr lang="en-US" dirty="0" err="1"/>
              <a:t>e.g.,“Many</a:t>
            </a:r>
            <a:r>
              <a:rPr lang="en-US" dirty="0"/>
              <a:t> researchers have proposed that … [need citations of those researchers]”).</a:t>
            </a:r>
          </a:p>
          <a:p>
            <a:r>
              <a:rPr lang="en-US" dirty="0"/>
              <a:t>Put the citations exactly where they belong – especially in a list:</a:t>
            </a:r>
          </a:p>
          <a:p>
            <a:pPr lvl="1"/>
            <a:r>
              <a:rPr lang="en-US" dirty="0"/>
              <a:t>Ex: “Writing can make people happy (cite studies that show evidence of this part of the sentence), but only when they enjoy the topic (cite studies that show evidence of this part of the sentence) and feel that they have adequate time to get it done (cite studies that show evidence of this part of the sentence)”</a:t>
            </a:r>
          </a:p>
          <a:p>
            <a:r>
              <a:rPr lang="en-US" dirty="0"/>
              <a:t>When saying something controversial, include citations to support your statements.</a:t>
            </a:r>
          </a:p>
          <a:p>
            <a:r>
              <a:rPr lang="en-US" dirty="0"/>
              <a:t>Use referencing software to start building your reference library.</a:t>
            </a:r>
          </a:p>
          <a:p>
            <a:endParaRPr lang="en-US" dirty="0"/>
          </a:p>
        </p:txBody>
      </p:sp>
    </p:spTree>
    <p:extLst>
      <p:ext uri="{BB962C8B-B14F-4D97-AF65-F5344CB8AC3E}">
        <p14:creationId xmlns:p14="http://schemas.microsoft.com/office/powerpoint/2010/main" val="14053883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570F9-DEA5-4C3E-8F8C-E246EF8073B0}"/>
              </a:ext>
            </a:extLst>
          </p:cNvPr>
          <p:cNvSpPr>
            <a:spLocks noGrp="1"/>
          </p:cNvSpPr>
          <p:nvPr>
            <p:ph type="title"/>
          </p:nvPr>
        </p:nvSpPr>
        <p:spPr/>
        <p:txBody>
          <a:bodyPr/>
          <a:lstStyle/>
          <a:p>
            <a:r>
              <a:rPr lang="en-US" dirty="0"/>
              <a:t>Have a consistent story flow</a:t>
            </a:r>
          </a:p>
        </p:txBody>
      </p:sp>
      <p:sp>
        <p:nvSpPr>
          <p:cNvPr id="3" name="Content Placeholder 2">
            <a:extLst>
              <a:ext uri="{FF2B5EF4-FFF2-40B4-BE49-F238E27FC236}">
                <a16:creationId xmlns:a16="http://schemas.microsoft.com/office/drawing/2014/main" id="{26AF0E2E-F212-426D-8E3D-D2C969096B24}"/>
              </a:ext>
            </a:extLst>
          </p:cNvPr>
          <p:cNvSpPr>
            <a:spLocks noGrp="1"/>
          </p:cNvSpPr>
          <p:nvPr>
            <p:ph idx="1"/>
          </p:nvPr>
        </p:nvSpPr>
        <p:spPr>
          <a:xfrm>
            <a:off x="1024129" y="2286000"/>
            <a:ext cx="9313342" cy="4023360"/>
          </a:xfrm>
        </p:spPr>
        <p:txBody>
          <a:bodyPr>
            <a:normAutofit/>
          </a:bodyPr>
          <a:lstStyle/>
          <a:p>
            <a:r>
              <a:rPr lang="en-US" dirty="0"/>
              <a:t>The story you are telling should logically flow from section to section:</a:t>
            </a:r>
          </a:p>
          <a:p>
            <a:pPr lvl="1"/>
            <a:r>
              <a:rPr lang="en-US" dirty="0"/>
              <a:t>Introduction </a:t>
            </a:r>
            <a:r>
              <a:rPr lang="en-US" dirty="0">
                <a:sym typeface="Wingdings" panose="05000000000000000000" pitchFamily="2" charset="2"/>
              </a:rPr>
              <a:t> Methods  Results  Discussion</a:t>
            </a:r>
          </a:p>
          <a:p>
            <a:r>
              <a:rPr lang="en-US" dirty="0"/>
              <a:t>Use the same order of ideas within each section:</a:t>
            </a:r>
          </a:p>
          <a:p>
            <a:pPr lvl="1"/>
            <a:r>
              <a:rPr lang="en-US" dirty="0"/>
              <a:t>Ex: If you have 2 main outcomes, A and B, discuss Outcome A first and Outcome B second within every section of the manuscript</a:t>
            </a:r>
          </a:p>
          <a:p>
            <a:r>
              <a:rPr lang="en-US" dirty="0"/>
              <a:t>Make sure the results and discussion answer the hypotheses/questions you posed in your introduction.</a:t>
            </a:r>
          </a:p>
          <a:p>
            <a:r>
              <a:rPr lang="en-US" dirty="0"/>
              <a:t>Everything in the manuscript should contribute to the story.</a:t>
            </a:r>
          </a:p>
          <a:p>
            <a:r>
              <a:rPr lang="en-US" dirty="0"/>
              <a:t>If something is not pertinent to the story, leave it out!</a:t>
            </a:r>
          </a:p>
        </p:txBody>
      </p:sp>
      <p:pic>
        <p:nvPicPr>
          <p:cNvPr id="7" name="Graphic 6">
            <a:extLst>
              <a:ext uri="{FF2B5EF4-FFF2-40B4-BE49-F238E27FC236}">
                <a16:creationId xmlns:a16="http://schemas.microsoft.com/office/drawing/2014/main" id="{4DFD6365-7B99-6823-97BD-E055A397DAD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6200000">
            <a:off x="8635335" y="3571380"/>
            <a:ext cx="4417374" cy="647700"/>
          </a:xfrm>
          <a:prstGeom prst="rect">
            <a:avLst/>
          </a:prstGeom>
        </p:spPr>
      </p:pic>
    </p:spTree>
    <p:extLst>
      <p:ext uri="{BB962C8B-B14F-4D97-AF65-F5344CB8AC3E}">
        <p14:creationId xmlns:p14="http://schemas.microsoft.com/office/powerpoint/2010/main" val="15347793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36ECA-C8EF-A2EE-5B54-5732B8A28BAE}"/>
              </a:ext>
            </a:extLst>
          </p:cNvPr>
          <p:cNvSpPr>
            <a:spLocks noGrp="1"/>
          </p:cNvSpPr>
          <p:nvPr>
            <p:ph type="title"/>
          </p:nvPr>
        </p:nvSpPr>
        <p:spPr/>
        <p:txBody>
          <a:bodyPr/>
          <a:lstStyle/>
          <a:p>
            <a:r>
              <a:rPr lang="en-US" dirty="0"/>
              <a:t>General scientific writing tips</a:t>
            </a:r>
          </a:p>
        </p:txBody>
      </p:sp>
      <p:sp>
        <p:nvSpPr>
          <p:cNvPr id="3" name="Content Placeholder 2">
            <a:extLst>
              <a:ext uri="{FF2B5EF4-FFF2-40B4-BE49-F238E27FC236}">
                <a16:creationId xmlns:a16="http://schemas.microsoft.com/office/drawing/2014/main" id="{455514A9-0229-0A9F-A18B-9E0F7897DE64}"/>
              </a:ext>
            </a:extLst>
          </p:cNvPr>
          <p:cNvSpPr>
            <a:spLocks noGrp="1"/>
          </p:cNvSpPr>
          <p:nvPr>
            <p:ph idx="1"/>
          </p:nvPr>
        </p:nvSpPr>
        <p:spPr>
          <a:xfrm>
            <a:off x="1024128" y="2084832"/>
            <a:ext cx="10085238" cy="4416908"/>
          </a:xfrm>
        </p:spPr>
        <p:txBody>
          <a:bodyPr>
            <a:normAutofit fontScale="92500" lnSpcReduction="20000"/>
          </a:bodyPr>
          <a:lstStyle/>
          <a:p>
            <a:r>
              <a:rPr lang="en-US" dirty="0"/>
              <a:t>Be clear and specific:</a:t>
            </a:r>
          </a:p>
          <a:p>
            <a:pPr lvl="1"/>
            <a:r>
              <a:rPr lang="en-US" dirty="0"/>
              <a:t>Ex: Instead of “other populations,” say which populations</a:t>
            </a:r>
          </a:p>
          <a:p>
            <a:pPr lvl="1"/>
            <a:r>
              <a:rPr lang="en-US" dirty="0"/>
              <a:t>Ex: Instead of “related to”, describe how the entities or concepts are related</a:t>
            </a:r>
          </a:p>
          <a:p>
            <a:pPr lvl="1"/>
            <a:r>
              <a:rPr lang="en-US" dirty="0"/>
              <a:t>Ex: Instead of “multiple factors,” say which factors</a:t>
            </a:r>
          </a:p>
          <a:p>
            <a:r>
              <a:rPr lang="en-US" dirty="0"/>
              <a:t>Use social science research methods terminology.</a:t>
            </a:r>
          </a:p>
          <a:p>
            <a:r>
              <a:rPr lang="en-US" dirty="0"/>
              <a:t>Don’t make sweeping generalizations:</a:t>
            </a:r>
          </a:p>
          <a:p>
            <a:pPr lvl="1"/>
            <a:r>
              <a:rPr lang="en-US" dirty="0"/>
              <a:t>Ex: Results of studies indicate and suggest things, they don’t “prove” or “show” them</a:t>
            </a:r>
          </a:p>
          <a:p>
            <a:pPr lvl="1"/>
            <a:r>
              <a:rPr lang="en-US" dirty="0"/>
              <a:t>Ex: Avoid language that suggests that all people in any group (or subgroup) do, feel, or think the same way</a:t>
            </a:r>
          </a:p>
          <a:p>
            <a:r>
              <a:rPr lang="en-US" dirty="0"/>
              <a:t>Write so that an MPH-trained reader can understand what you’re saying (but provide details about your analyses and results for those with more training).</a:t>
            </a:r>
          </a:p>
          <a:p>
            <a:r>
              <a:rPr lang="en-US" dirty="0"/>
              <a:t>If comparing one social group to another, be sure to say what the comparison group is.</a:t>
            </a:r>
          </a:p>
          <a:p>
            <a:r>
              <a:rPr lang="en-US" dirty="0"/>
              <a:t>Know whether the journal does/does not allow or encourage use of the first person.</a:t>
            </a:r>
          </a:p>
          <a:p>
            <a:r>
              <a:rPr lang="en-US" dirty="0"/>
              <a:t>Practice defensive writing: Think about what a manuscript reviewer might criticize/ask.</a:t>
            </a:r>
          </a:p>
        </p:txBody>
      </p:sp>
      <p:pic>
        <p:nvPicPr>
          <p:cNvPr id="7" name="Graphic 6">
            <a:extLst>
              <a:ext uri="{FF2B5EF4-FFF2-40B4-BE49-F238E27FC236}">
                <a16:creationId xmlns:a16="http://schemas.microsoft.com/office/drawing/2014/main" id="{8A4CBED9-A891-B476-F506-81A2229089C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724405" y="532210"/>
            <a:ext cx="1904010" cy="3581918"/>
          </a:xfrm>
          <a:prstGeom prst="rect">
            <a:avLst/>
          </a:prstGeom>
        </p:spPr>
      </p:pic>
    </p:spTree>
    <p:extLst>
      <p:ext uri="{BB962C8B-B14F-4D97-AF65-F5344CB8AC3E}">
        <p14:creationId xmlns:p14="http://schemas.microsoft.com/office/powerpoint/2010/main" val="23135425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36ECA-C8EF-A2EE-5B54-5732B8A28BAE}"/>
              </a:ext>
            </a:extLst>
          </p:cNvPr>
          <p:cNvSpPr>
            <a:spLocks noGrp="1"/>
          </p:cNvSpPr>
          <p:nvPr>
            <p:ph type="title"/>
          </p:nvPr>
        </p:nvSpPr>
        <p:spPr/>
        <p:txBody>
          <a:bodyPr/>
          <a:lstStyle/>
          <a:p>
            <a:r>
              <a:rPr lang="en-US" dirty="0"/>
              <a:t>General grammar and writing tips</a:t>
            </a:r>
          </a:p>
        </p:txBody>
      </p:sp>
      <p:sp>
        <p:nvSpPr>
          <p:cNvPr id="3" name="Content Placeholder 2">
            <a:extLst>
              <a:ext uri="{FF2B5EF4-FFF2-40B4-BE49-F238E27FC236}">
                <a16:creationId xmlns:a16="http://schemas.microsoft.com/office/drawing/2014/main" id="{455514A9-0229-0A9F-A18B-9E0F7897DE64}"/>
              </a:ext>
            </a:extLst>
          </p:cNvPr>
          <p:cNvSpPr>
            <a:spLocks noGrp="1"/>
          </p:cNvSpPr>
          <p:nvPr>
            <p:ph idx="1"/>
          </p:nvPr>
        </p:nvSpPr>
        <p:spPr>
          <a:xfrm>
            <a:off x="1024128" y="2286000"/>
            <a:ext cx="9996173" cy="4023360"/>
          </a:xfrm>
        </p:spPr>
        <p:txBody>
          <a:bodyPr>
            <a:normAutofit fontScale="92500" lnSpcReduction="20000"/>
          </a:bodyPr>
          <a:lstStyle/>
          <a:p>
            <a:r>
              <a:rPr lang="en-US" dirty="0"/>
              <a:t>Put a comma before “which” (e.g., “The study found xx, which suggests …”).</a:t>
            </a:r>
          </a:p>
          <a:p>
            <a:r>
              <a:rPr lang="en-US" dirty="0"/>
              <a:t>Do </a:t>
            </a:r>
            <a:r>
              <a:rPr lang="en-US" u="sng" dirty="0"/>
              <a:t>not</a:t>
            </a:r>
            <a:r>
              <a:rPr lang="en-US" dirty="0"/>
              <a:t> put a comma before “that” (e.g., “suggests that everyone can write well”).</a:t>
            </a:r>
          </a:p>
          <a:p>
            <a:r>
              <a:rPr lang="en-US" dirty="0"/>
              <a:t>Include a hyphen between two words that are working together to form an adverb or adjective (e.g., “Mandarin-speaking participants …”).</a:t>
            </a:r>
          </a:p>
          <a:p>
            <a:r>
              <a:rPr lang="en-US" dirty="0"/>
              <a:t>But, if an adjective or adverb ends in “-</a:t>
            </a:r>
            <a:r>
              <a:rPr lang="en-US" dirty="0" err="1"/>
              <a:t>ly</a:t>
            </a:r>
            <a:r>
              <a:rPr lang="en-US" dirty="0"/>
              <a:t>,” do </a:t>
            </a:r>
            <a:r>
              <a:rPr lang="en-US" u="sng" dirty="0"/>
              <a:t>not</a:t>
            </a:r>
            <a:r>
              <a:rPr lang="en-US" dirty="0"/>
              <a:t> put a hyphen after it (e.g., write “rapidly evolving situation” and not “rapidly-evolving situation”).</a:t>
            </a:r>
          </a:p>
          <a:p>
            <a:r>
              <a:rPr lang="en-US" dirty="0"/>
              <a:t>Proofread and proofread again before asking other people to review your writing.</a:t>
            </a:r>
          </a:p>
          <a:p>
            <a:r>
              <a:rPr lang="en-US" dirty="0"/>
              <a:t>Prioritize writing time when you are focused, not distracted, rested, and have a chunk of time – writing is hard mental work.</a:t>
            </a:r>
          </a:p>
          <a:p>
            <a:r>
              <a:rPr lang="en-US" dirty="0"/>
              <a:t>Do other things when you are tired/distracted (e.g., find articles to read, fix references).</a:t>
            </a:r>
          </a:p>
          <a:p>
            <a:r>
              <a:rPr lang="en-US" dirty="0"/>
              <a:t>Leave each writing session at an easy place to pick up again at the next session (e.g., write a note to yourself in the document like “Describe barriers to writing in the next paragraph”).</a:t>
            </a:r>
          </a:p>
        </p:txBody>
      </p:sp>
    </p:spTree>
    <p:extLst>
      <p:ext uri="{BB962C8B-B14F-4D97-AF65-F5344CB8AC3E}">
        <p14:creationId xmlns:p14="http://schemas.microsoft.com/office/powerpoint/2010/main" val="26034300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2E18132-8EBC-189E-45E6-C205B9213441}"/>
              </a:ext>
            </a:extLst>
          </p:cNvPr>
          <p:cNvPicPr>
            <a:picLocks noChangeAspect="1"/>
          </p:cNvPicPr>
          <p:nvPr/>
        </p:nvPicPr>
        <p:blipFill>
          <a:blip r:embed="rId2"/>
          <a:stretch>
            <a:fillRect/>
          </a:stretch>
        </p:blipFill>
        <p:spPr>
          <a:xfrm>
            <a:off x="4145478" y="313150"/>
            <a:ext cx="3901044" cy="6231700"/>
          </a:xfrm>
          <a:prstGeom prst="rect">
            <a:avLst/>
          </a:prstGeom>
        </p:spPr>
      </p:pic>
      <p:pic>
        <p:nvPicPr>
          <p:cNvPr id="7" name="Graphic 6">
            <a:extLst>
              <a:ext uri="{FF2B5EF4-FFF2-40B4-BE49-F238E27FC236}">
                <a16:creationId xmlns:a16="http://schemas.microsoft.com/office/drawing/2014/main" id="{5F5A201B-3F3C-00BA-3EA5-6F7278641357}"/>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22668" t="23048" r="25134" b="26733"/>
          <a:stretch/>
        </p:blipFill>
        <p:spPr>
          <a:xfrm rot="2460000">
            <a:off x="2022193" y="2012666"/>
            <a:ext cx="2585380" cy="3444008"/>
          </a:xfrm>
          <a:prstGeom prst="rect">
            <a:avLst/>
          </a:prstGeom>
        </p:spPr>
      </p:pic>
    </p:spTree>
    <p:extLst>
      <p:ext uri="{BB962C8B-B14F-4D97-AF65-F5344CB8AC3E}">
        <p14:creationId xmlns:p14="http://schemas.microsoft.com/office/powerpoint/2010/main" val="25821374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AD87B-1FA3-48D8-B04F-F3C64FD82864}"/>
              </a:ext>
            </a:extLst>
          </p:cNvPr>
          <p:cNvSpPr>
            <a:spLocks noGrp="1"/>
          </p:cNvSpPr>
          <p:nvPr>
            <p:ph type="ctrTitle"/>
          </p:nvPr>
        </p:nvSpPr>
        <p:spPr/>
        <p:txBody>
          <a:bodyPr/>
          <a:lstStyle/>
          <a:p>
            <a:r>
              <a:rPr lang="en-US" dirty="0"/>
              <a:t>Tips for quantitative manuscripts</a:t>
            </a:r>
          </a:p>
        </p:txBody>
      </p:sp>
      <p:sp>
        <p:nvSpPr>
          <p:cNvPr id="11" name="Subtitle 10">
            <a:extLst>
              <a:ext uri="{FF2B5EF4-FFF2-40B4-BE49-F238E27FC236}">
                <a16:creationId xmlns:a16="http://schemas.microsoft.com/office/drawing/2014/main" id="{8B93E3E1-EF4E-F7DF-DF5B-A83A2D18AF63}"/>
              </a:ext>
            </a:extLst>
          </p:cNvPr>
          <p:cNvSpPr>
            <a:spLocks noGrp="1"/>
          </p:cNvSpPr>
          <p:nvPr>
            <p:ph type="subTitle" idx="1"/>
          </p:nvPr>
        </p:nvSpPr>
        <p:spPr/>
        <p:txBody>
          <a:bodyPr/>
          <a:lstStyle/>
          <a:p>
            <a:r>
              <a:rPr lang="en-US" dirty="0"/>
              <a:t>Courtney Monroe, Ph.D.</a:t>
            </a:r>
          </a:p>
          <a:p>
            <a:r>
              <a:rPr lang="en-US" dirty="0"/>
              <a:t>Assistant Professor</a:t>
            </a:r>
          </a:p>
        </p:txBody>
      </p:sp>
      <p:pic>
        <p:nvPicPr>
          <p:cNvPr id="9" name="Graphic 8">
            <a:extLst>
              <a:ext uri="{FF2B5EF4-FFF2-40B4-BE49-F238E27FC236}">
                <a16:creationId xmlns:a16="http://schemas.microsoft.com/office/drawing/2014/main" id="{C5EF9897-C804-02BB-DFEF-4239C090B65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415579" y="496937"/>
            <a:ext cx="5360843" cy="3729898"/>
          </a:xfrm>
          <a:prstGeom prst="rect">
            <a:avLst/>
          </a:prstGeom>
        </p:spPr>
      </p:pic>
    </p:spTree>
    <p:extLst>
      <p:ext uri="{BB962C8B-B14F-4D97-AF65-F5344CB8AC3E}">
        <p14:creationId xmlns:p14="http://schemas.microsoft.com/office/powerpoint/2010/main" val="2913018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670CA-D60E-C90C-6B31-9C6102C6F591}"/>
              </a:ext>
            </a:extLst>
          </p:cNvPr>
          <p:cNvSpPr>
            <a:spLocks noGrp="1"/>
          </p:cNvSpPr>
          <p:nvPr>
            <p:ph type="title"/>
          </p:nvPr>
        </p:nvSpPr>
        <p:spPr/>
        <p:txBody>
          <a:bodyPr/>
          <a:lstStyle/>
          <a:p>
            <a:r>
              <a:rPr lang="en-US" dirty="0"/>
              <a:t>Quantitative manuscript Tips</a:t>
            </a:r>
          </a:p>
        </p:txBody>
      </p:sp>
      <p:sp>
        <p:nvSpPr>
          <p:cNvPr id="3" name="Content Placeholder 2">
            <a:extLst>
              <a:ext uri="{FF2B5EF4-FFF2-40B4-BE49-F238E27FC236}">
                <a16:creationId xmlns:a16="http://schemas.microsoft.com/office/drawing/2014/main" id="{6DBEC045-37F8-6FF3-FCAE-9FA4E1E69CA9}"/>
              </a:ext>
            </a:extLst>
          </p:cNvPr>
          <p:cNvSpPr>
            <a:spLocks noGrp="1"/>
          </p:cNvSpPr>
          <p:nvPr>
            <p:ph idx="1"/>
          </p:nvPr>
        </p:nvSpPr>
        <p:spPr>
          <a:xfrm>
            <a:off x="1024128" y="1746297"/>
            <a:ext cx="9720073" cy="5111703"/>
          </a:xfrm>
        </p:spPr>
        <p:txBody>
          <a:bodyPr>
            <a:normAutofit/>
          </a:bodyPr>
          <a:lstStyle/>
          <a:p>
            <a:pPr marL="0" indent="0">
              <a:buNone/>
            </a:pPr>
            <a:r>
              <a:rPr lang="en-US" dirty="0">
                <a:sym typeface="Wingdings" panose="05000000000000000000" pitchFamily="2" charset="2"/>
              </a:rPr>
              <a:t>Find quality article(s) in the same realm(s) you can use as model(s)</a:t>
            </a:r>
          </a:p>
          <a:p>
            <a:pPr marL="0" indent="0">
              <a:buNone/>
            </a:pPr>
            <a:r>
              <a:rPr lang="en-US" dirty="0">
                <a:sym typeface="Wingdings" panose="05000000000000000000" pitchFamily="2" charset="2"/>
              </a:rPr>
              <a:t>Know the literature and gaps</a:t>
            </a:r>
          </a:p>
          <a:p>
            <a:pPr marL="0" indent="0">
              <a:buNone/>
            </a:pPr>
            <a:endParaRPr lang="en-US" dirty="0">
              <a:sym typeface="Wingdings" panose="05000000000000000000" pitchFamily="2" charset="2"/>
            </a:endParaRPr>
          </a:p>
          <a:p>
            <a:pPr marL="0" indent="0">
              <a:buNone/>
            </a:pPr>
            <a:r>
              <a:rPr lang="en-US" dirty="0">
                <a:sym typeface="Wingdings" panose="05000000000000000000" pitchFamily="2" charset="2"/>
              </a:rPr>
              <a:t>Introduction</a:t>
            </a:r>
          </a:p>
          <a:p>
            <a:pPr>
              <a:buFont typeface="Arial" panose="020B0604020202020204" pitchFamily="34" charset="0"/>
              <a:buChar char="•"/>
            </a:pPr>
            <a:r>
              <a:rPr lang="en-US" dirty="0">
                <a:sym typeface="Wingdings" panose="05000000000000000000" pitchFamily="2" charset="2"/>
              </a:rPr>
              <a:t>Have a BLAST (frame the </a:t>
            </a:r>
            <a:r>
              <a:rPr lang="en-US" b="1" dirty="0">
                <a:sym typeface="Wingdings" panose="05000000000000000000" pitchFamily="2" charset="2"/>
              </a:rPr>
              <a:t>B</a:t>
            </a:r>
            <a:r>
              <a:rPr lang="en-US" dirty="0">
                <a:sym typeface="Wingdings" panose="05000000000000000000" pitchFamily="2" charset="2"/>
              </a:rPr>
              <a:t>ig problem; address relevant </a:t>
            </a:r>
            <a:r>
              <a:rPr lang="en-US" b="1" dirty="0">
                <a:sym typeface="Wingdings" panose="05000000000000000000" pitchFamily="2" charset="2"/>
              </a:rPr>
              <a:t>L</a:t>
            </a:r>
            <a:r>
              <a:rPr lang="en-US" dirty="0">
                <a:sym typeface="Wingdings" panose="05000000000000000000" pitchFamily="2" charset="2"/>
              </a:rPr>
              <a:t>iterature; reveal what is </a:t>
            </a:r>
            <a:r>
              <a:rPr lang="en-US" b="1" dirty="0">
                <a:sym typeface="Wingdings" panose="05000000000000000000" pitchFamily="2" charset="2"/>
              </a:rPr>
              <a:t>A</a:t>
            </a:r>
            <a:r>
              <a:rPr lang="en-US" dirty="0">
                <a:sym typeface="Wingdings" panose="05000000000000000000" pitchFamily="2" charset="2"/>
              </a:rPr>
              <a:t>bsent in previous studies; describe your </a:t>
            </a:r>
            <a:r>
              <a:rPr lang="en-US" b="1" dirty="0">
                <a:sym typeface="Wingdings" panose="05000000000000000000" pitchFamily="2" charset="2"/>
              </a:rPr>
              <a:t>S</a:t>
            </a:r>
            <a:r>
              <a:rPr lang="en-US" dirty="0">
                <a:sym typeface="Wingdings" panose="05000000000000000000" pitchFamily="2" charset="2"/>
              </a:rPr>
              <a:t>tudy purpose and </a:t>
            </a:r>
            <a:r>
              <a:rPr lang="en-US" b="1" dirty="0">
                <a:sym typeface="Wingdings" panose="05000000000000000000" pitchFamily="2" charset="2"/>
              </a:rPr>
              <a:t>T</a:t>
            </a:r>
            <a:r>
              <a:rPr lang="en-US" dirty="0">
                <a:sym typeface="Wingdings" panose="05000000000000000000" pitchFamily="2" charset="2"/>
              </a:rPr>
              <a:t>estable hypotheses when relevant): </a:t>
            </a:r>
            <a:r>
              <a:rPr lang="en-US" sz="1300" dirty="0">
                <a:sym typeface="Wingdings" panose="05000000000000000000" pitchFamily="2" charset="2"/>
              </a:rPr>
              <a:t>Fallon M. Writing Quantitative Empirical Manuscripts with Rigor and Flair (Yes, It’s Possible). </a:t>
            </a:r>
            <a:r>
              <a:rPr lang="en-US" sz="1300" i="1" dirty="0">
                <a:sym typeface="Wingdings" panose="05000000000000000000" pitchFamily="2" charset="2"/>
              </a:rPr>
              <a:t>Psi Chi J Psychol Research</a:t>
            </a:r>
            <a:r>
              <a:rPr lang="en-US" sz="1300" dirty="0">
                <a:sym typeface="Wingdings" panose="05000000000000000000" pitchFamily="2" charset="2"/>
              </a:rPr>
              <a:t>. 2018;23(3):2325-7342)</a:t>
            </a:r>
          </a:p>
          <a:p>
            <a:pPr marL="0" indent="0">
              <a:buNone/>
            </a:pPr>
            <a:r>
              <a:rPr lang="en-US" dirty="0">
                <a:sym typeface="Wingdings" panose="05000000000000000000" pitchFamily="2" charset="2"/>
              </a:rPr>
              <a:t>*Stick to the heart of the specific aspect(s) your study addresses</a:t>
            </a:r>
          </a:p>
          <a:p>
            <a:pPr marL="0" indent="0">
              <a:buNone/>
            </a:pPr>
            <a:endParaRPr lang="en-US" dirty="0">
              <a:sym typeface="Wingdings" panose="05000000000000000000" pitchFamily="2" charset="2"/>
            </a:endParaRPr>
          </a:p>
          <a:p>
            <a:pPr marL="0" indent="0">
              <a:buNone/>
            </a:pPr>
            <a:r>
              <a:rPr lang="en-US" dirty="0">
                <a:sym typeface="Wingdings" panose="05000000000000000000" pitchFamily="2" charset="2"/>
              </a:rPr>
              <a:t>Methods</a:t>
            </a:r>
          </a:p>
          <a:p>
            <a:pPr marL="0" indent="0">
              <a:buNone/>
            </a:pPr>
            <a:r>
              <a:rPr lang="en-US" dirty="0">
                <a:sym typeface="Wingdings" panose="05000000000000000000" pitchFamily="2" charset="2"/>
              </a:rPr>
              <a:t>*Balance providing sufficient detail for replication with space requirements</a:t>
            </a:r>
          </a:p>
          <a:p>
            <a:pPr marL="0" indent="0">
              <a:buNone/>
            </a:pPr>
            <a:endParaRPr lang="en-US" dirty="0">
              <a:sym typeface="Wingdings" panose="05000000000000000000" pitchFamily="2" charset="2"/>
            </a:endParaRPr>
          </a:p>
        </p:txBody>
      </p:sp>
    </p:spTree>
    <p:extLst>
      <p:ext uri="{BB962C8B-B14F-4D97-AF65-F5344CB8AC3E}">
        <p14:creationId xmlns:p14="http://schemas.microsoft.com/office/powerpoint/2010/main" val="27021251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D4927-A5F7-8D2D-70F2-FA66A809026E}"/>
              </a:ext>
            </a:extLst>
          </p:cNvPr>
          <p:cNvSpPr>
            <a:spLocks noGrp="1"/>
          </p:cNvSpPr>
          <p:nvPr>
            <p:ph type="title"/>
          </p:nvPr>
        </p:nvSpPr>
        <p:spPr/>
        <p:txBody>
          <a:bodyPr/>
          <a:lstStyle/>
          <a:p>
            <a:r>
              <a:rPr lang="en-US" dirty="0"/>
              <a:t>Quantitative manuscript Tips</a:t>
            </a:r>
          </a:p>
        </p:txBody>
      </p:sp>
      <p:sp>
        <p:nvSpPr>
          <p:cNvPr id="3" name="Content Placeholder 2">
            <a:extLst>
              <a:ext uri="{FF2B5EF4-FFF2-40B4-BE49-F238E27FC236}">
                <a16:creationId xmlns:a16="http://schemas.microsoft.com/office/drawing/2014/main" id="{0978C9FA-597E-2AE7-E9CD-8F7C5A945DB5}"/>
              </a:ext>
            </a:extLst>
          </p:cNvPr>
          <p:cNvSpPr>
            <a:spLocks noGrp="1"/>
          </p:cNvSpPr>
          <p:nvPr>
            <p:ph idx="1"/>
          </p:nvPr>
        </p:nvSpPr>
        <p:spPr/>
        <p:txBody>
          <a:bodyPr>
            <a:normAutofit fontScale="85000" lnSpcReduction="20000"/>
          </a:bodyPr>
          <a:lstStyle/>
          <a:p>
            <a:pPr marL="0" indent="0">
              <a:buNone/>
            </a:pPr>
            <a:r>
              <a:rPr lang="en-US" dirty="0">
                <a:sym typeface="Wingdings" panose="05000000000000000000" pitchFamily="2" charset="2"/>
              </a:rPr>
              <a:t>Results</a:t>
            </a:r>
          </a:p>
          <a:p>
            <a:pPr marL="0" indent="0">
              <a:buNone/>
            </a:pPr>
            <a:r>
              <a:rPr lang="en-US" dirty="0">
                <a:sym typeface="Wingdings" panose="05000000000000000000" pitchFamily="2" charset="2"/>
              </a:rPr>
              <a:t>*Plan ahead – if analyses require sophisticated statistics you cannot do on your own</a:t>
            </a:r>
          </a:p>
          <a:p>
            <a:pPr marL="0" indent="0">
              <a:buNone/>
            </a:pPr>
            <a:r>
              <a:rPr lang="en-US" dirty="0">
                <a:sym typeface="Wingdings" panose="05000000000000000000" pitchFamily="2" charset="2"/>
              </a:rPr>
              <a:t>*Figures and tables crafted in such a way that they could stand on their own </a:t>
            </a:r>
          </a:p>
          <a:p>
            <a:pPr marL="0" indent="0">
              <a:buNone/>
            </a:pPr>
            <a:r>
              <a:rPr lang="en-US" dirty="0">
                <a:sym typeface="Wingdings" panose="05000000000000000000" pitchFamily="2" charset="2"/>
              </a:rPr>
              <a:t>*Report 95% confidence intervals when relevant</a:t>
            </a:r>
          </a:p>
          <a:p>
            <a:pPr marL="0" indent="0">
              <a:buNone/>
            </a:pPr>
            <a:endParaRPr lang="en-US" dirty="0">
              <a:sym typeface="Wingdings" panose="05000000000000000000" pitchFamily="2" charset="2"/>
            </a:endParaRPr>
          </a:p>
          <a:p>
            <a:pPr marL="0" indent="0">
              <a:buNone/>
            </a:pPr>
            <a:r>
              <a:rPr lang="en-US" dirty="0">
                <a:sym typeface="Wingdings" panose="05000000000000000000" pitchFamily="2" charset="2"/>
              </a:rPr>
              <a:t>Discussion</a:t>
            </a:r>
          </a:p>
          <a:p>
            <a:pPr marL="0" indent="0">
              <a:buNone/>
            </a:pPr>
            <a:r>
              <a:rPr lang="en-US" dirty="0">
                <a:sym typeface="Wingdings" panose="05000000000000000000" pitchFamily="2" charset="2"/>
              </a:rPr>
              <a:t>*Address primary findings right away</a:t>
            </a:r>
          </a:p>
          <a:p>
            <a:pPr marL="0" indent="0">
              <a:buNone/>
            </a:pPr>
            <a:r>
              <a:rPr lang="en-US" dirty="0">
                <a:sym typeface="Wingdings" panose="05000000000000000000" pitchFamily="2" charset="2"/>
              </a:rPr>
              <a:t>*Do not rehash the findings in a way that makes it feel like the Results section is being repeated </a:t>
            </a:r>
          </a:p>
          <a:p>
            <a:pPr marL="0" indent="0">
              <a:buNone/>
            </a:pPr>
            <a:r>
              <a:rPr lang="en-US" dirty="0">
                <a:sym typeface="Wingdings" panose="05000000000000000000" pitchFamily="2" charset="2"/>
              </a:rPr>
              <a:t>*Be thoughtful and creative – interweave previous findings for comparison, your own logical explanations, ideas for future research throughout</a:t>
            </a:r>
          </a:p>
          <a:p>
            <a:pPr marL="0" indent="0">
              <a:buNone/>
            </a:pPr>
            <a:r>
              <a:rPr lang="en-US" dirty="0">
                <a:sym typeface="Wingdings" panose="05000000000000000000" pitchFamily="2" charset="2"/>
              </a:rPr>
              <a:t>*So what? What are the practical implications (sometimes its own section)</a:t>
            </a:r>
          </a:p>
          <a:p>
            <a:endParaRPr lang="en-US" dirty="0"/>
          </a:p>
        </p:txBody>
      </p:sp>
    </p:spTree>
    <p:extLst>
      <p:ext uri="{BB962C8B-B14F-4D97-AF65-F5344CB8AC3E}">
        <p14:creationId xmlns:p14="http://schemas.microsoft.com/office/powerpoint/2010/main" val="13745373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AD87B-1FA3-48D8-B04F-F3C64FD82864}"/>
              </a:ext>
            </a:extLst>
          </p:cNvPr>
          <p:cNvSpPr>
            <a:spLocks noGrp="1"/>
          </p:cNvSpPr>
          <p:nvPr>
            <p:ph type="ctrTitle"/>
          </p:nvPr>
        </p:nvSpPr>
        <p:spPr/>
        <p:txBody>
          <a:bodyPr/>
          <a:lstStyle/>
          <a:p>
            <a:r>
              <a:rPr lang="en-US" dirty="0"/>
              <a:t>Tips for quaLitative manuscripts</a:t>
            </a:r>
          </a:p>
        </p:txBody>
      </p:sp>
      <p:sp>
        <p:nvSpPr>
          <p:cNvPr id="11" name="Subtitle 10">
            <a:extLst>
              <a:ext uri="{FF2B5EF4-FFF2-40B4-BE49-F238E27FC236}">
                <a16:creationId xmlns:a16="http://schemas.microsoft.com/office/drawing/2014/main" id="{8B93E3E1-EF4E-F7DF-DF5B-A83A2D18AF63}"/>
              </a:ext>
            </a:extLst>
          </p:cNvPr>
          <p:cNvSpPr>
            <a:spLocks noGrp="1"/>
          </p:cNvSpPr>
          <p:nvPr>
            <p:ph type="subTitle" idx="1"/>
          </p:nvPr>
        </p:nvSpPr>
        <p:spPr/>
        <p:txBody>
          <a:bodyPr/>
          <a:lstStyle/>
          <a:p>
            <a:r>
              <a:rPr lang="en-US" dirty="0"/>
              <a:t>Emily S. Mann, Ph.D.</a:t>
            </a:r>
          </a:p>
          <a:p>
            <a:r>
              <a:rPr lang="en-US" dirty="0"/>
              <a:t>Associate Professor</a:t>
            </a:r>
          </a:p>
        </p:txBody>
      </p:sp>
      <p:pic>
        <p:nvPicPr>
          <p:cNvPr id="9" name="Graphic 8">
            <a:extLst>
              <a:ext uri="{FF2B5EF4-FFF2-40B4-BE49-F238E27FC236}">
                <a16:creationId xmlns:a16="http://schemas.microsoft.com/office/drawing/2014/main" id="{C5EF9897-C804-02BB-DFEF-4239C090B65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415579" y="496937"/>
            <a:ext cx="5360843" cy="3729898"/>
          </a:xfrm>
          <a:prstGeom prst="rect">
            <a:avLst/>
          </a:prstGeom>
        </p:spPr>
      </p:pic>
    </p:spTree>
    <p:extLst>
      <p:ext uri="{BB962C8B-B14F-4D97-AF65-F5344CB8AC3E}">
        <p14:creationId xmlns:p14="http://schemas.microsoft.com/office/powerpoint/2010/main" val="7192789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CDA7D-FBAF-7063-E6C0-CF2ECF6E68AD}"/>
              </a:ext>
            </a:extLst>
          </p:cNvPr>
          <p:cNvSpPr>
            <a:spLocks noGrp="1"/>
          </p:cNvSpPr>
          <p:nvPr>
            <p:ph type="title"/>
          </p:nvPr>
        </p:nvSpPr>
        <p:spPr/>
        <p:txBody>
          <a:bodyPr/>
          <a:lstStyle/>
          <a:p>
            <a:r>
              <a:rPr lang="en-US" dirty="0"/>
              <a:t>Writing QuaLitative Manuscripts</a:t>
            </a:r>
          </a:p>
        </p:txBody>
      </p:sp>
      <p:sp>
        <p:nvSpPr>
          <p:cNvPr id="3" name="Content Placeholder 2">
            <a:extLst>
              <a:ext uri="{FF2B5EF4-FFF2-40B4-BE49-F238E27FC236}">
                <a16:creationId xmlns:a16="http://schemas.microsoft.com/office/drawing/2014/main" id="{703CAB3B-741B-08D8-5244-A7827D0D14FA}"/>
              </a:ext>
            </a:extLst>
          </p:cNvPr>
          <p:cNvSpPr>
            <a:spLocks noGrp="1"/>
          </p:cNvSpPr>
          <p:nvPr>
            <p:ph idx="1"/>
          </p:nvPr>
        </p:nvSpPr>
        <p:spPr/>
        <p:txBody>
          <a:bodyPr>
            <a:normAutofit fontScale="92500" lnSpcReduction="10000"/>
          </a:bodyPr>
          <a:lstStyle/>
          <a:p>
            <a:r>
              <a:rPr lang="en-US" dirty="0"/>
              <a:t>Start with Results</a:t>
            </a:r>
          </a:p>
          <a:p>
            <a:pPr lvl="1"/>
            <a:r>
              <a:rPr lang="en-US" dirty="0"/>
              <a:t>What you anticipate the contribution to be will clarify how you intended to use theory and the extant literature to inform your approach to writing the manuscript.</a:t>
            </a:r>
          </a:p>
          <a:p>
            <a:pPr lvl="1"/>
            <a:r>
              <a:rPr lang="en-US" dirty="0"/>
              <a:t>Ask yourself: Is my analysis more descriptive or interpretive? Does my approach to analysis aim to advance theory? What gap in the literature am I attempting to fill and why?</a:t>
            </a:r>
          </a:p>
          <a:p>
            <a:r>
              <a:rPr lang="en-US" dirty="0"/>
              <a:t>Identify a Journal </a:t>
            </a:r>
          </a:p>
          <a:p>
            <a:pPr lvl="1"/>
            <a:r>
              <a:rPr lang="en-US" dirty="0"/>
              <a:t>Manuscripts using qualitative methods tend to be lengthier so ensure your journal choice has a sufficient word count maximum for your contribution.</a:t>
            </a:r>
          </a:p>
          <a:p>
            <a:r>
              <a:rPr lang="en-US" dirty="0"/>
              <a:t>Develop the Introduction and Background Sections</a:t>
            </a:r>
          </a:p>
          <a:p>
            <a:pPr lvl="1"/>
            <a:r>
              <a:rPr lang="en-US" dirty="0"/>
              <a:t>Depending on the type of journal and your intended contribution, you may or may not need a developed background section in addition to the introduction.</a:t>
            </a:r>
          </a:p>
          <a:p>
            <a:pPr marL="0" indent="0">
              <a:buNone/>
            </a:pPr>
            <a:r>
              <a:rPr lang="en-US" dirty="0"/>
              <a:t>Results and Discussion vs. Integrated Findings and Conclusion</a:t>
            </a:r>
          </a:p>
          <a:p>
            <a:pPr lvl="1"/>
            <a:r>
              <a:rPr lang="en-US" dirty="0"/>
              <a:t>Depending on the journal, you can take different approaches to writing up your study findings.</a:t>
            </a:r>
          </a:p>
          <a:p>
            <a:endParaRPr lang="en-US" dirty="0"/>
          </a:p>
        </p:txBody>
      </p:sp>
    </p:spTree>
    <p:extLst>
      <p:ext uri="{BB962C8B-B14F-4D97-AF65-F5344CB8AC3E}">
        <p14:creationId xmlns:p14="http://schemas.microsoft.com/office/powerpoint/2010/main" val="14792467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C5805AC-A9D1-C023-6B74-12933B492D56}"/>
              </a:ext>
            </a:extLst>
          </p:cNvPr>
          <p:cNvSpPr>
            <a:spLocks noGrp="1"/>
          </p:cNvSpPr>
          <p:nvPr>
            <p:ph type="title"/>
          </p:nvPr>
        </p:nvSpPr>
        <p:spPr/>
        <p:txBody>
          <a:bodyPr/>
          <a:lstStyle/>
          <a:p>
            <a:r>
              <a:rPr lang="en-US" dirty="0"/>
              <a:t>Find what works for you</a:t>
            </a:r>
          </a:p>
        </p:txBody>
      </p:sp>
      <p:sp>
        <p:nvSpPr>
          <p:cNvPr id="3" name="Subtitle 2">
            <a:extLst>
              <a:ext uri="{FF2B5EF4-FFF2-40B4-BE49-F238E27FC236}">
                <a16:creationId xmlns:a16="http://schemas.microsoft.com/office/drawing/2014/main" id="{077C33FD-78AA-CE07-5E05-F6E3FDD18404}"/>
              </a:ext>
            </a:extLst>
          </p:cNvPr>
          <p:cNvSpPr>
            <a:spLocks noGrp="1"/>
          </p:cNvSpPr>
          <p:nvPr>
            <p:ph idx="1"/>
          </p:nvPr>
        </p:nvSpPr>
        <p:spPr/>
        <p:txBody>
          <a:bodyPr/>
          <a:lstStyle/>
          <a:p>
            <a:r>
              <a:rPr lang="en-US" dirty="0"/>
              <a:t>Every person is unique - find what works for you.</a:t>
            </a:r>
          </a:p>
          <a:p>
            <a:r>
              <a:rPr lang="en-US" dirty="0"/>
              <a:t>Examples of strategies that work for some people: </a:t>
            </a:r>
          </a:p>
          <a:p>
            <a:pPr lvl="1"/>
            <a:r>
              <a:rPr lang="en-US" dirty="0"/>
              <a:t>Writing simultaneously with a writing partner, virtually or in person</a:t>
            </a:r>
          </a:p>
          <a:p>
            <a:pPr lvl="1"/>
            <a:r>
              <a:rPr lang="en-US" dirty="0"/>
              <a:t>Writing alone</a:t>
            </a:r>
          </a:p>
          <a:p>
            <a:pPr lvl="1"/>
            <a:r>
              <a:rPr lang="en-US" dirty="0"/>
              <a:t>Creating an outline before starting to write (most people find this helpful)</a:t>
            </a:r>
          </a:p>
          <a:p>
            <a:pPr lvl="1"/>
            <a:r>
              <a:rPr lang="en-US" dirty="0"/>
              <a:t>Free writing (e.g., writing down your stream of consciousness with your thinking about your topic without worrying about writing or grammar, to expand your thinking before attempting to write polished text)</a:t>
            </a:r>
          </a:p>
          <a:p>
            <a:r>
              <a:rPr lang="en-US" dirty="0"/>
              <a:t>Don’t force yourself to use strategies that aren’t working for you (even from a well-meaning mentor!).</a:t>
            </a:r>
          </a:p>
        </p:txBody>
      </p:sp>
      <p:pic>
        <p:nvPicPr>
          <p:cNvPr id="6" name="Graphic 5">
            <a:extLst>
              <a:ext uri="{FF2B5EF4-FFF2-40B4-BE49-F238E27FC236}">
                <a16:creationId xmlns:a16="http://schemas.microsoft.com/office/drawing/2014/main" id="{316824EE-CE3F-8B26-A11D-D0F50423F26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660000">
            <a:off x="7818540" y="2221119"/>
            <a:ext cx="3038475" cy="1038225"/>
          </a:xfrm>
          <a:prstGeom prst="rect">
            <a:avLst/>
          </a:prstGeom>
        </p:spPr>
      </p:pic>
    </p:spTree>
    <p:extLst>
      <p:ext uri="{BB962C8B-B14F-4D97-AF65-F5344CB8AC3E}">
        <p14:creationId xmlns:p14="http://schemas.microsoft.com/office/powerpoint/2010/main" val="38615977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F186C-E5A2-D49D-7B14-79CE8EAB4146}"/>
              </a:ext>
            </a:extLst>
          </p:cNvPr>
          <p:cNvSpPr>
            <a:spLocks noGrp="1"/>
          </p:cNvSpPr>
          <p:nvPr>
            <p:ph type="ctrTitle"/>
          </p:nvPr>
        </p:nvSpPr>
        <p:spPr/>
        <p:txBody>
          <a:bodyPr/>
          <a:lstStyle/>
          <a:p>
            <a:r>
              <a:rPr lang="en-US" dirty="0"/>
              <a:t>Questions?</a:t>
            </a:r>
          </a:p>
        </p:txBody>
      </p:sp>
      <p:pic>
        <p:nvPicPr>
          <p:cNvPr id="10" name="Graphic 9">
            <a:extLst>
              <a:ext uri="{FF2B5EF4-FFF2-40B4-BE49-F238E27FC236}">
                <a16:creationId xmlns:a16="http://schemas.microsoft.com/office/drawing/2014/main" id="{25F0128C-F5A9-4362-4D71-356A4F2660D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03741" y="373036"/>
            <a:ext cx="6384518" cy="3984441"/>
          </a:xfrm>
          <a:prstGeom prst="rect">
            <a:avLst/>
          </a:prstGeom>
        </p:spPr>
      </p:pic>
    </p:spTree>
    <p:extLst>
      <p:ext uri="{BB962C8B-B14F-4D97-AF65-F5344CB8AC3E}">
        <p14:creationId xmlns:p14="http://schemas.microsoft.com/office/powerpoint/2010/main" val="42693035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4825F1AF-8DBC-4E3D-9F3D-688338DA83F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1342</TotalTime>
  <Words>3690</Words>
  <Application>Microsoft Office PowerPoint</Application>
  <PresentationFormat>Widescreen</PresentationFormat>
  <Paragraphs>268</Paragraphs>
  <Slides>34</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Calibri</vt:lpstr>
      <vt:lpstr>Tw Cen MT</vt:lpstr>
      <vt:lpstr>Tw Cen MT Condensed</vt:lpstr>
      <vt:lpstr>Wingdings 3</vt:lpstr>
      <vt:lpstr>Integral</vt:lpstr>
      <vt:lpstr>Writing Workshop: Let's Write a Manuscript!</vt:lpstr>
      <vt:lpstr>Today’s Presentation</vt:lpstr>
      <vt:lpstr>disclaimer</vt:lpstr>
      <vt:lpstr>A manuscript is a story</vt:lpstr>
      <vt:lpstr>6 Types of manuscripts</vt:lpstr>
      <vt:lpstr>Finding a story idea</vt:lpstr>
      <vt:lpstr>A few warnings about Finding a story idea</vt:lpstr>
      <vt:lpstr>Start with your results</vt:lpstr>
      <vt:lpstr>Start with your results</vt:lpstr>
      <vt:lpstr>Authorship rules</vt:lpstr>
      <vt:lpstr>Authorship rules, cont’D</vt:lpstr>
      <vt:lpstr>Negotiating authorship</vt:lpstr>
      <vt:lpstr>Choosing a journal</vt:lpstr>
      <vt:lpstr>Choosing a journal, CONT’d</vt:lpstr>
      <vt:lpstr>Tips for scientific writing</vt:lpstr>
      <vt:lpstr>Manuscript title and abstract</vt:lpstr>
      <vt:lpstr>introduction</vt:lpstr>
      <vt:lpstr>Use a Synthesized Writing Style</vt:lpstr>
      <vt:lpstr>Example of Non-Synthesized Text</vt:lpstr>
      <vt:lpstr>Example of Synthesized Text</vt:lpstr>
      <vt:lpstr>BUILD paragraph sandwiches</vt:lpstr>
      <vt:lpstr>Methods, Results, and Discussion</vt:lpstr>
      <vt:lpstr>Citing and referencing</vt:lpstr>
      <vt:lpstr>Have a consistent story flow</vt:lpstr>
      <vt:lpstr>General scientific writing tips</vt:lpstr>
      <vt:lpstr>General grammar and writing tips</vt:lpstr>
      <vt:lpstr>PowerPoint Presentation</vt:lpstr>
      <vt:lpstr>Tips for quantitative manuscripts</vt:lpstr>
      <vt:lpstr>Quantitative manuscript Tips</vt:lpstr>
      <vt:lpstr>Quantitative manuscript Tips</vt:lpstr>
      <vt:lpstr>Tips for quaLitative manuscripts</vt:lpstr>
      <vt:lpstr>Writing QuaLitative Manuscripts</vt:lpstr>
      <vt:lpstr>Find what works for you</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Ken Watkins</dc:creator>
  <cp:lastModifiedBy>Davis, Rachel</cp:lastModifiedBy>
  <cp:revision>35</cp:revision>
  <dcterms:created xsi:type="dcterms:W3CDTF">2015-11-30T20:15:52Z</dcterms:created>
  <dcterms:modified xsi:type="dcterms:W3CDTF">2023-02-22T20:51:19Z</dcterms:modified>
</cp:coreProperties>
</file>