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4700" r:id="rId1"/>
  </p:sldMasterIdLst>
  <p:notesMasterIdLst>
    <p:notesMasterId r:id="rId36"/>
  </p:notesMasterIdLst>
  <p:sldIdLst>
    <p:sldId id="265" r:id="rId2"/>
    <p:sldId id="568" r:id="rId3"/>
    <p:sldId id="566" r:id="rId4"/>
    <p:sldId id="567" r:id="rId5"/>
    <p:sldId id="577" r:id="rId6"/>
    <p:sldId id="578" r:id="rId7"/>
    <p:sldId id="570" r:id="rId8"/>
    <p:sldId id="573" r:id="rId9"/>
    <p:sldId id="574" r:id="rId10"/>
    <p:sldId id="588" r:id="rId11"/>
    <p:sldId id="575" r:id="rId12"/>
    <p:sldId id="576" r:id="rId13"/>
    <p:sldId id="579" r:id="rId14"/>
    <p:sldId id="583" r:id="rId15"/>
    <p:sldId id="584" r:id="rId16"/>
    <p:sldId id="585" r:id="rId17"/>
    <p:sldId id="580" r:id="rId18"/>
    <p:sldId id="581" r:id="rId19"/>
    <p:sldId id="589" r:id="rId20"/>
    <p:sldId id="582" r:id="rId21"/>
    <p:sldId id="590" r:id="rId22"/>
    <p:sldId id="596" r:id="rId23"/>
    <p:sldId id="597" r:id="rId24"/>
    <p:sldId id="598" r:id="rId25"/>
    <p:sldId id="599" r:id="rId26"/>
    <p:sldId id="559" r:id="rId27"/>
    <p:sldId id="555" r:id="rId28"/>
    <p:sldId id="560" r:id="rId29"/>
    <p:sldId id="594" r:id="rId30"/>
    <p:sldId id="600" r:id="rId31"/>
    <p:sldId id="587" r:id="rId32"/>
    <p:sldId id="592" r:id="rId33"/>
    <p:sldId id="593" r:id="rId34"/>
    <p:sldId id="287" r:id="rId3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6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A35E768-25EA-471C-C2EF-43999F16BBAC}" v="16850" dt="2024-03-12T20:13:35.307"/>
    <p1510:client id="{8D8219F1-3B1A-C74D-1DF5-34D98903854A}" v="196" dt="2024-03-14T13:59:09.886"/>
    <p1510:client id="{944DE788-2EB0-5BEC-EB61-76492C85E516}" v="1190" dt="2024-03-14T05:12:47.414"/>
    <p1510:client id="{C793D96E-CCFA-5993-23F2-D9C1A2DB3ABD}" v="509" dt="2024-03-13T17:57:51.023"/>
    <p1510:client id="{EC2E54F2-B72F-6530-4F52-7C861F6B1BDD}" v="6" dt="2024-03-14T15:17:41.209"/>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inimized">
    <p:restoredLeft sz="14252" autoAdjust="0"/>
    <p:restoredTop sz="96259" autoAdjust="0"/>
  </p:normalViewPr>
  <p:slideViewPr>
    <p:cSldViewPr snapToGrid="0" snapToObjects="1">
      <p:cViewPr varScale="1">
        <p:scale>
          <a:sx n="107" d="100"/>
          <a:sy n="107" d="100"/>
        </p:scale>
        <p:origin x="836" y="68"/>
      </p:cViewPr>
      <p:guideLst/>
    </p:cSldViewPr>
  </p:slideViewPr>
  <p:notesTextViewPr>
    <p:cViewPr>
      <p:scale>
        <a:sx n="1" d="1"/>
        <a:sy n="1" d="1"/>
      </p:scale>
      <p:origin x="0" y="0"/>
    </p:cViewPr>
  </p:notesTextViewPr>
  <p:sorterViewPr>
    <p:cViewPr varScale="1">
      <p:scale>
        <a:sx n="1" d="1"/>
        <a:sy n="1" d="1"/>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F6406E1-DE97-0243-B203-CF000D31404B}" type="datetimeFigureOut">
              <a:rPr lang="en-US" smtClean="0"/>
              <a:t>3/14/2024</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DE5C425-0FDA-7745-9354-C92A2D97F4AA}" type="slidenum">
              <a:rPr lang="en-US" smtClean="0"/>
              <a:t>‹#›</a:t>
            </a:fld>
            <a:endParaRPr lang="en-US" dirty="0"/>
          </a:p>
        </p:txBody>
      </p:sp>
    </p:spTree>
    <p:extLst>
      <p:ext uri="{BB962C8B-B14F-4D97-AF65-F5344CB8AC3E}">
        <p14:creationId xmlns:p14="http://schemas.microsoft.com/office/powerpoint/2010/main" val="17616331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457200" y="4960137"/>
            <a:ext cx="7772400" cy="1463040"/>
          </a:xfrm>
        </p:spPr>
        <p:txBody>
          <a:bodyPr anchor="ctr">
            <a:normAutofit/>
          </a:bodyPr>
          <a:lstStyle>
            <a:lvl1pPr algn="r">
              <a:defRPr sz="5000" spc="200" baseline="0"/>
            </a:lvl1pPr>
          </a:lstStyle>
          <a:p>
            <a:r>
              <a:rPr lang="en-US"/>
              <a:t>Click to edit Master title style</a:t>
            </a:r>
            <a:endParaRPr lang="en-US" dirty="0"/>
          </a:p>
        </p:txBody>
      </p:sp>
      <p:sp>
        <p:nvSpPr>
          <p:cNvPr id="3" name="Subtitle 2"/>
          <p:cNvSpPr>
            <a:spLocks noGrp="1"/>
          </p:cNvSpPr>
          <p:nvPr>
            <p:ph type="subTitle" idx="1"/>
          </p:nvPr>
        </p:nvSpPr>
        <p:spPr>
          <a:xfrm>
            <a:off x="8610600" y="4960137"/>
            <a:ext cx="3200400" cy="1463040"/>
          </a:xfrm>
        </p:spPr>
        <p:txBody>
          <a:bodyPr lIns="91440" rIns="91440" anchor="ctr">
            <a:normAutofit/>
          </a:bodyPr>
          <a:lstStyle>
            <a:lvl1pPr marL="0" indent="0" algn="l">
              <a:lnSpc>
                <a:spcPct val="100000"/>
              </a:lnSpc>
              <a:spcBef>
                <a:spcPts val="0"/>
              </a:spcBef>
              <a:buNone/>
              <a:defRPr sz="1800">
                <a:solidFill>
                  <a:schemeClr val="tx1">
                    <a:lumMod val="95000"/>
                    <a:lumOff val="5000"/>
                  </a:schemeClr>
                </a:solidFill>
              </a:defRPr>
            </a:lvl1pPr>
            <a:lvl2pPr marL="457200" indent="0" algn="ctr">
              <a:buNone/>
              <a:defRPr sz="1800"/>
            </a:lvl2pPr>
            <a:lvl3pPr marL="914400" indent="0" algn="ctr">
              <a:buNone/>
              <a:defRPr sz="1800"/>
            </a:lvl3pPr>
            <a:lvl4pPr marL="1371600" indent="0" algn="ctr">
              <a:buNone/>
              <a:defRPr sz="1800"/>
            </a:lvl4pPr>
            <a:lvl5pPr marL="1828800" indent="0" algn="ctr">
              <a:buNone/>
              <a:defRPr sz="1800"/>
            </a:lvl5pPr>
            <a:lvl6pPr marL="2286000" indent="0" algn="ctr">
              <a:buNone/>
              <a:defRPr sz="1800"/>
            </a:lvl6pPr>
            <a:lvl7pPr marL="2743200" indent="0" algn="ctr">
              <a:buNone/>
              <a:defRPr sz="1800"/>
            </a:lvl7pPr>
            <a:lvl8pPr marL="3200400" indent="0" algn="ctr">
              <a:buNone/>
              <a:defRPr sz="1800"/>
            </a:lvl8pPr>
            <a:lvl9pPr marL="3657600" indent="0" algn="ctr">
              <a:buNone/>
              <a:defRPr sz="18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lvl1pPr algn="l">
              <a:defRPr/>
            </a:lvl1pPr>
          </a:lstStyle>
          <a:p>
            <a:fld id="{4F601A69-C835-D94E-8C6C-DBA9001D744F}" type="datetimeFigureOut">
              <a:rPr lang="en-US" smtClean="0"/>
              <a:t>3/14/2024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A7E2FA5-6616-A94B-8BA4-616A3DFA1EB2}" type="slidenum">
              <a:rPr lang="en-US" smtClean="0"/>
              <a:t>‹#›</a:t>
            </a:fld>
            <a:endParaRPr lang="en-US" dirty="0"/>
          </a:p>
        </p:txBody>
      </p:sp>
      <p:cxnSp>
        <p:nvCxnSpPr>
          <p:cNvPr id="13" name="Straight Connector 12"/>
          <p:cNvCxnSpPr/>
          <p:nvPr/>
        </p:nvCxnSpPr>
        <p:spPr>
          <a:xfrm flipV="1">
            <a:off x="8386842" y="5264106"/>
            <a:ext cx="0" cy="91440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
        <p:nvSpPr>
          <p:cNvPr id="10" name="Rectangle 9"/>
          <p:cNvSpPr/>
          <p:nvPr/>
        </p:nvSpPr>
        <p:spPr>
          <a:xfrm>
            <a:off x="0" y="-1"/>
            <a:ext cx="12192000" cy="457200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309174210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F601A69-C835-D94E-8C6C-DBA9001D744F}" type="datetimeFigureOut">
              <a:rPr lang="en-US" smtClean="0"/>
              <a:t>3/14/2024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A7E2FA5-6616-A94B-8BA4-616A3DFA1EB2}" type="slidenum">
              <a:rPr lang="en-US" smtClean="0"/>
              <a:t>‹#›</a:t>
            </a:fld>
            <a:endParaRPr lang="en-US" dirty="0"/>
          </a:p>
        </p:txBody>
      </p:sp>
    </p:spTree>
    <p:extLst>
      <p:ext uri="{BB962C8B-B14F-4D97-AF65-F5344CB8AC3E}">
        <p14:creationId xmlns:p14="http://schemas.microsoft.com/office/powerpoint/2010/main" val="284320199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57200" y="4960137"/>
            <a:ext cx="7772400" cy="1463040"/>
          </a:xfrm>
        </p:spPr>
        <p:txBody>
          <a:bodyPr anchor="ctr">
            <a:normAutofit/>
          </a:bodyPr>
          <a:lstStyle>
            <a:lvl1pPr algn="r">
              <a:defRPr sz="5000" b="0" spc="200" baseline="0"/>
            </a:lvl1pPr>
          </a:lstStyle>
          <a:p>
            <a:r>
              <a:rPr lang="en-US"/>
              <a:t>Click to edit Master title style</a:t>
            </a:r>
            <a:endParaRPr lang="en-US" dirty="0"/>
          </a:p>
        </p:txBody>
      </p:sp>
      <p:sp>
        <p:nvSpPr>
          <p:cNvPr id="3" name="Text Placeholder 2"/>
          <p:cNvSpPr>
            <a:spLocks noGrp="1"/>
          </p:cNvSpPr>
          <p:nvPr>
            <p:ph type="body" idx="1"/>
          </p:nvPr>
        </p:nvSpPr>
        <p:spPr>
          <a:xfrm>
            <a:off x="8610600" y="4960137"/>
            <a:ext cx="3200400" cy="1463040"/>
          </a:xfrm>
        </p:spPr>
        <p:txBody>
          <a:bodyPr lIns="91440" rIns="91440" anchor="ctr">
            <a:normAutofit/>
          </a:bodyPr>
          <a:lstStyle>
            <a:lvl1pPr marL="0" indent="0">
              <a:lnSpc>
                <a:spcPct val="100000"/>
              </a:lnSpc>
              <a:spcBef>
                <a:spcPts val="0"/>
              </a:spcBef>
              <a:buNone/>
              <a:defRPr sz="1800">
                <a:solidFill>
                  <a:schemeClr val="tx1">
                    <a:lumMod val="95000"/>
                    <a:lumOff val="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F601A69-C835-D94E-8C6C-DBA9001D744F}" type="datetimeFigureOut">
              <a:rPr lang="en-US" smtClean="0"/>
              <a:t>3/14/2024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A7E2FA5-6616-A94B-8BA4-616A3DFA1EB2}" type="slidenum">
              <a:rPr lang="en-US" smtClean="0"/>
              <a:t>‹#›</a:t>
            </a:fld>
            <a:endParaRPr lang="en-US" dirty="0"/>
          </a:p>
        </p:txBody>
      </p:sp>
      <p:cxnSp>
        <p:nvCxnSpPr>
          <p:cNvPr id="8" name="Straight Connector 7"/>
          <p:cNvCxnSpPr/>
          <p:nvPr/>
        </p:nvCxnSpPr>
        <p:spPr>
          <a:xfrm flipV="1">
            <a:off x="8386843"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flipV="1">
            <a:off x="8386842" y="5264106"/>
            <a:ext cx="0" cy="914400"/>
          </a:xfrm>
          <a:prstGeom prst="line">
            <a:avLst/>
          </a:prstGeom>
          <a:ln w="19050">
            <a:solidFill>
              <a:schemeClr val="accent3"/>
            </a:solidFill>
          </a:ln>
        </p:spPr>
        <p:style>
          <a:lnRef idx="1">
            <a:schemeClr val="accent1"/>
          </a:lnRef>
          <a:fillRef idx="0">
            <a:schemeClr val="accent1"/>
          </a:fillRef>
          <a:effectRef idx="0">
            <a:schemeClr val="accent1"/>
          </a:effectRef>
          <a:fontRef idx="minor">
            <a:schemeClr val="tx1"/>
          </a:fontRef>
        </p:style>
      </p:cxnSp>
      <p:sp>
        <p:nvSpPr>
          <p:cNvPr id="13" name="Rectangle 12"/>
          <p:cNvSpPr/>
          <p:nvPr/>
        </p:nvSpPr>
        <p:spPr>
          <a:xfrm>
            <a:off x="0" y="-1"/>
            <a:ext cx="12192000" cy="4572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37083849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024128" y="585216"/>
            <a:ext cx="9720072" cy="1499616"/>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24127" y="2286000"/>
            <a:ext cx="475488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989320" y="2286000"/>
            <a:ext cx="475488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F601A69-C835-D94E-8C6C-DBA9001D744F}" type="datetimeFigureOut">
              <a:rPr lang="en-US" smtClean="0"/>
              <a:t>3/14/2024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A7E2FA5-6616-A94B-8BA4-616A3DFA1EB2}" type="slidenum">
              <a:rPr lang="en-US" smtClean="0"/>
              <a:t>‹#›</a:t>
            </a:fld>
            <a:endParaRPr lang="en-US" dirty="0"/>
          </a:p>
        </p:txBody>
      </p:sp>
    </p:spTree>
    <p:extLst>
      <p:ext uri="{BB962C8B-B14F-4D97-AF65-F5344CB8AC3E}">
        <p14:creationId xmlns:p14="http://schemas.microsoft.com/office/powerpoint/2010/main" val="10645868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024128" y="2179636"/>
            <a:ext cx="4754880" cy="822960"/>
          </a:xfrm>
        </p:spPr>
        <p:txBody>
          <a:bodyPr lIns="137160" rIns="137160" anchor="ctr">
            <a:normAutofit/>
          </a:bodyPr>
          <a:lstStyle>
            <a:lvl1pPr marL="0" indent="0">
              <a:spcBef>
                <a:spcPts val="0"/>
              </a:spcBef>
              <a:spcAft>
                <a:spcPts val="0"/>
              </a:spcAft>
              <a:buNone/>
              <a:defRPr sz="2300" b="0" cap="none" baseline="0">
                <a:solidFill>
                  <a:schemeClr val="accent2">
                    <a:lumMod val="75000"/>
                  </a:schemeClr>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24128" y="2967788"/>
            <a:ext cx="4754880" cy="33415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990888" y="2179636"/>
            <a:ext cx="4754880" cy="822960"/>
          </a:xfrm>
        </p:spPr>
        <p:txBody>
          <a:bodyPr lIns="137160" rIns="137160" anchor="ctr">
            <a:normAutofit/>
          </a:bodyPr>
          <a:lstStyle>
            <a:lvl1pPr marL="0" indent="0">
              <a:spcBef>
                <a:spcPts val="0"/>
              </a:spcBef>
              <a:spcAft>
                <a:spcPts val="0"/>
              </a:spcAft>
              <a:buNone/>
              <a:defRPr lang="en-US" sz="2300" b="0" kern="1200" cap="none" baseline="0" dirty="0">
                <a:solidFill>
                  <a:schemeClr val="accent2">
                    <a:lumMod val="75000"/>
                  </a:schemeClr>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90000"/>
              </a:lnSpc>
              <a:spcBef>
                <a:spcPts val="1800"/>
              </a:spcBef>
              <a:buNone/>
            </a:pPr>
            <a:r>
              <a:rPr lang="en-US"/>
              <a:t>Click to edit Master text styles</a:t>
            </a:r>
          </a:p>
        </p:txBody>
      </p:sp>
      <p:sp>
        <p:nvSpPr>
          <p:cNvPr id="6" name="Content Placeholder 5"/>
          <p:cNvSpPr>
            <a:spLocks noGrp="1"/>
          </p:cNvSpPr>
          <p:nvPr>
            <p:ph sz="quarter" idx="4"/>
          </p:nvPr>
        </p:nvSpPr>
        <p:spPr>
          <a:xfrm>
            <a:off x="5990888" y="2967788"/>
            <a:ext cx="4754880" cy="33415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F601A69-C835-D94E-8C6C-DBA9001D744F}" type="datetimeFigureOut">
              <a:rPr lang="en-US" smtClean="0"/>
              <a:t>3/14/2024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A7E2FA5-6616-A94B-8BA4-616A3DFA1EB2}" type="slidenum">
              <a:rPr lang="en-US" smtClean="0"/>
              <a:t>‹#›</a:t>
            </a:fld>
            <a:endParaRPr lang="en-US" dirty="0"/>
          </a:p>
        </p:txBody>
      </p:sp>
    </p:spTree>
    <p:extLst>
      <p:ext uri="{BB962C8B-B14F-4D97-AF65-F5344CB8AC3E}">
        <p14:creationId xmlns:p14="http://schemas.microsoft.com/office/powerpoint/2010/main" val="290368228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F601A69-C835-D94E-8C6C-DBA9001D744F}" type="datetimeFigureOut">
              <a:rPr lang="en-US" smtClean="0"/>
              <a:t>3/14/2024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A7E2FA5-6616-A94B-8BA4-616A3DFA1EB2}" type="slidenum">
              <a:rPr lang="en-US" smtClean="0"/>
              <a:t>‹#›</a:t>
            </a:fld>
            <a:endParaRPr lang="en-US" dirty="0"/>
          </a:p>
        </p:txBody>
      </p:sp>
    </p:spTree>
    <p:extLst>
      <p:ext uri="{BB962C8B-B14F-4D97-AF65-F5344CB8AC3E}">
        <p14:creationId xmlns:p14="http://schemas.microsoft.com/office/powerpoint/2010/main" val="57097933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F601A69-C835-D94E-8C6C-DBA9001D744F}" type="datetimeFigureOut">
              <a:rPr lang="en-US" smtClean="0"/>
              <a:t>3/14/2024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A7E2FA5-6616-A94B-8BA4-616A3DFA1EB2}" type="slidenum">
              <a:rPr lang="en-US" smtClean="0"/>
              <a:t>‹#›</a:t>
            </a:fld>
            <a:endParaRPr lang="en-US" dirty="0"/>
          </a:p>
        </p:txBody>
      </p:sp>
    </p:spTree>
    <p:extLst>
      <p:ext uri="{BB962C8B-B14F-4D97-AF65-F5344CB8AC3E}">
        <p14:creationId xmlns:p14="http://schemas.microsoft.com/office/powerpoint/2010/main" val="415493795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Title 7"/>
          <p:cNvSpPr>
            <a:spLocks noGrp="1"/>
          </p:cNvSpPr>
          <p:nvPr>
            <p:ph type="title"/>
          </p:nvPr>
        </p:nvSpPr>
        <p:spPr>
          <a:xfrm>
            <a:off x="1024128" y="471509"/>
            <a:ext cx="4389120" cy="1737360"/>
          </a:xfrm>
        </p:spPr>
        <p:txBody>
          <a:bodyPr>
            <a:noAutofit/>
          </a:bodyPr>
          <a:lstStyle>
            <a:lvl1pPr>
              <a:lnSpc>
                <a:spcPct val="80000"/>
              </a:lnSpc>
              <a:defRPr sz="4000"/>
            </a:lvl1pPr>
          </a:lstStyle>
          <a:p>
            <a:r>
              <a:rPr lang="en-US"/>
              <a:t>Click to edit Master title style</a:t>
            </a:r>
            <a:endParaRPr lang="en-US" dirty="0"/>
          </a:p>
        </p:txBody>
      </p:sp>
      <p:sp>
        <p:nvSpPr>
          <p:cNvPr id="3" name="Content Placeholder 2"/>
          <p:cNvSpPr>
            <a:spLocks noGrp="1"/>
          </p:cNvSpPr>
          <p:nvPr>
            <p:ph idx="1"/>
          </p:nvPr>
        </p:nvSpPr>
        <p:spPr>
          <a:xfrm>
            <a:off x="5715000" y="822960"/>
            <a:ext cx="5678424" cy="5184648"/>
          </a:xfrm>
        </p:spPr>
        <p:txBody>
          <a:bodyPr/>
          <a:lstStyle>
            <a:lvl1pPr>
              <a:defRPr sz="2400"/>
            </a:lvl1pPr>
            <a:lvl2pPr>
              <a:defRPr sz="20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024128" y="2257506"/>
            <a:ext cx="4389120" cy="3762294"/>
          </a:xfrm>
        </p:spPr>
        <p:txBody>
          <a:bodyPr lIns="91440" rIns="91440">
            <a:normAutofit/>
          </a:bodyPr>
          <a:lstStyle>
            <a:lvl1pPr marL="0" indent="0">
              <a:lnSpc>
                <a:spcPct val="108000"/>
              </a:lnSpc>
              <a:spcBef>
                <a:spcPts val="60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F601A69-C835-D94E-8C6C-DBA9001D744F}" type="datetimeFigureOut">
              <a:rPr lang="en-US" smtClean="0"/>
              <a:t>3/14/2024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A7E2FA5-6616-A94B-8BA4-616A3DFA1EB2}" type="slidenum">
              <a:rPr lang="en-US" smtClean="0"/>
              <a:t>‹#›</a:t>
            </a:fld>
            <a:endParaRPr lang="en-US" dirty="0"/>
          </a:p>
        </p:txBody>
      </p:sp>
    </p:spTree>
    <p:extLst>
      <p:ext uri="{BB962C8B-B14F-4D97-AF65-F5344CB8AC3E}">
        <p14:creationId xmlns:p14="http://schemas.microsoft.com/office/powerpoint/2010/main" val="115010249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4960138"/>
            <a:ext cx="7772400" cy="1463040"/>
          </a:xfrm>
        </p:spPr>
        <p:txBody>
          <a:bodyPr anchor="ctr">
            <a:normAutofit/>
          </a:bodyPr>
          <a:lstStyle>
            <a:lvl1pPr algn="r">
              <a:defRPr sz="5000" spc="200" baseline="0"/>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1"/>
            <a:ext cx="12188952" cy="4572000"/>
          </a:xfrm>
          <a:solidFill>
            <a:schemeClr val="accent2">
              <a:lumMod val="60000"/>
              <a:lumOff val="40000"/>
            </a:schemeClr>
          </a:solidFill>
        </p:spPr>
        <p:txBody>
          <a:bodyPr lIns="457200" tIns="365760" rIns="45720" bIns="4572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8610600" y="4960138"/>
            <a:ext cx="3200400" cy="1463040"/>
          </a:xfrm>
        </p:spPr>
        <p:txBody>
          <a:bodyPr lIns="91440" rIns="91440" anchor="ctr">
            <a:normAutofit/>
          </a:bodyPr>
          <a:lstStyle>
            <a:lvl1pPr marL="0" indent="0">
              <a:lnSpc>
                <a:spcPct val="100000"/>
              </a:lnSpc>
              <a:spcBef>
                <a:spcPts val="0"/>
              </a:spcBef>
              <a:buNone/>
              <a:defRPr sz="1800">
                <a:solidFill>
                  <a:schemeClr val="tx1">
                    <a:lumMod val="95000"/>
                    <a:lumOff val="5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F601A69-C835-D94E-8C6C-DBA9001D744F}" type="datetimeFigureOut">
              <a:rPr lang="en-US" smtClean="0"/>
              <a:t>3/14/2024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A7E2FA5-6616-A94B-8BA4-616A3DFA1EB2}" type="slidenum">
              <a:rPr lang="en-US" smtClean="0"/>
              <a:t>‹#›</a:t>
            </a:fld>
            <a:endParaRPr lang="en-US" dirty="0"/>
          </a:p>
        </p:txBody>
      </p:sp>
      <p:cxnSp>
        <p:nvCxnSpPr>
          <p:cNvPr id="8" name="Straight Connector 7"/>
          <p:cNvCxnSpPr/>
          <p:nvPr/>
        </p:nvCxnSpPr>
        <p:spPr>
          <a:xfrm flipV="1">
            <a:off x="8386843" y="5264106"/>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6857813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F601A69-C835-D94E-8C6C-DBA9001D744F}" type="datetimeFigureOut">
              <a:rPr lang="en-US" smtClean="0"/>
              <a:t>3/14/2024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A7E2FA5-6616-A94B-8BA4-616A3DFA1EB2}" type="slidenum">
              <a:rPr lang="en-US" smtClean="0"/>
              <a:t>‹#›</a:t>
            </a:fld>
            <a:endParaRPr lang="en-US" dirty="0"/>
          </a:p>
        </p:txBody>
      </p:sp>
    </p:spTree>
    <p:extLst>
      <p:ext uri="{BB962C8B-B14F-4D97-AF65-F5344CB8AC3E}">
        <p14:creationId xmlns:p14="http://schemas.microsoft.com/office/powerpoint/2010/main" val="42909171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762000"/>
            <a:ext cx="2628900" cy="5410200"/>
          </a:xfrm>
        </p:spPr>
        <p:txBody>
          <a:bodyPr vert="eaVert" lIns="45720" tIns="91440" rIns="45720" bIns="91440"/>
          <a:lstStyle/>
          <a:p>
            <a:r>
              <a:rPr lang="en-US"/>
              <a:t>Click to edit Master title style</a:t>
            </a:r>
            <a:endParaRPr lang="en-US" dirty="0"/>
          </a:p>
        </p:txBody>
      </p:sp>
      <p:sp>
        <p:nvSpPr>
          <p:cNvPr id="3" name="Vertical Text Placeholder 2"/>
          <p:cNvSpPr>
            <a:spLocks noGrp="1"/>
          </p:cNvSpPr>
          <p:nvPr>
            <p:ph type="body" orient="vert" idx="1"/>
          </p:nvPr>
        </p:nvSpPr>
        <p:spPr>
          <a:xfrm>
            <a:off x="990601" y="762000"/>
            <a:ext cx="7581900" cy="5410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F601A69-C835-D94E-8C6C-DBA9001D744F}" type="datetimeFigureOut">
              <a:rPr lang="en-US" smtClean="0"/>
              <a:t>3/14/2024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A7E2FA5-6616-A94B-8BA4-616A3DFA1EB2}" type="slidenum">
              <a:rPr lang="en-US" smtClean="0"/>
              <a:t>‹#›</a:t>
            </a:fld>
            <a:endParaRPr lang="en-US" dirty="0"/>
          </a:p>
        </p:txBody>
      </p:sp>
      <p:cxnSp>
        <p:nvCxnSpPr>
          <p:cNvPr id="8" name="Straight Connector 7"/>
          <p:cNvCxnSpPr/>
          <p:nvPr/>
        </p:nvCxnSpPr>
        <p:spPr>
          <a:xfrm rot="5400000" flipV="1">
            <a:off x="10058400" y="59263"/>
            <a:ext cx="0" cy="91440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1413458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24128" y="585216"/>
            <a:ext cx="9720072" cy="1499616"/>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024128" y="2286000"/>
            <a:ext cx="9720073" cy="4023360"/>
          </a:xfrm>
          <a:prstGeom prst="rect">
            <a:avLst/>
          </a:prstGeom>
        </p:spPr>
        <p:txBody>
          <a:bodyPr vert="horz" lIns="45720" tIns="45720" rIns="4572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24129" y="6470704"/>
            <a:ext cx="2154143"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fld id="{4F601A69-C835-D94E-8C6C-DBA9001D744F}" type="datetimeFigureOut">
              <a:rPr lang="en-US" smtClean="0"/>
              <a:t>3/14/2024</a:t>
            </a:fld>
            <a:endParaRPr lang="en-US" dirty="0"/>
          </a:p>
        </p:txBody>
      </p:sp>
      <p:sp>
        <p:nvSpPr>
          <p:cNvPr id="5" name="Footer Placeholder 4"/>
          <p:cNvSpPr>
            <a:spLocks noGrp="1"/>
          </p:cNvSpPr>
          <p:nvPr>
            <p:ph type="ftr" sz="quarter" idx="3"/>
          </p:nvPr>
        </p:nvSpPr>
        <p:spPr>
          <a:xfrm>
            <a:off x="4842932" y="6470704"/>
            <a:ext cx="5901459" cy="274320"/>
          </a:xfrm>
          <a:prstGeom prst="rect">
            <a:avLst/>
          </a:prstGeom>
        </p:spPr>
        <p:txBody>
          <a:bodyPr vert="horz" lIns="91440" tIns="45720" rIns="91440" bIns="45720" rtlCol="0" anchor="ctr"/>
          <a:lstStyle>
            <a:lvl1pPr algn="r">
              <a:defRPr sz="1000" cap="all" baseline="0">
                <a:solidFill>
                  <a:schemeClr val="tx1">
                    <a:lumMod val="95000"/>
                    <a:lumOff val="5000"/>
                  </a:schemeClr>
                </a:solidFill>
                <a:latin typeface="+mj-lt"/>
              </a:defRPr>
            </a:lvl1pPr>
          </a:lstStyle>
          <a:p>
            <a:endParaRPr lang="en-US" dirty="0"/>
          </a:p>
        </p:txBody>
      </p:sp>
      <p:sp>
        <p:nvSpPr>
          <p:cNvPr id="6" name="Slide Number Placeholder 5"/>
          <p:cNvSpPr>
            <a:spLocks noGrp="1"/>
          </p:cNvSpPr>
          <p:nvPr>
            <p:ph type="sldNum" sz="quarter" idx="4"/>
          </p:nvPr>
        </p:nvSpPr>
        <p:spPr>
          <a:xfrm>
            <a:off x="10837333" y="6470704"/>
            <a:ext cx="973667"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fld id="{6A7E2FA5-6616-A94B-8BA4-616A3DFA1EB2}" type="slidenum">
              <a:rPr lang="en-US" smtClean="0"/>
              <a:t>‹#›</a:t>
            </a:fld>
            <a:endParaRPr lang="en-US" dirty="0"/>
          </a:p>
        </p:txBody>
      </p:sp>
      <p:cxnSp>
        <p:nvCxnSpPr>
          <p:cNvPr id="8" name="Straight Connector 7"/>
          <p:cNvCxnSpPr/>
          <p:nvPr/>
        </p:nvCxnSpPr>
        <p:spPr>
          <a:xfrm flipV="1">
            <a:off x="762000" y="826324"/>
            <a:ext cx="0" cy="91440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59513086"/>
      </p:ext>
    </p:extLst>
  </p:cSld>
  <p:clrMap bg1="dk1" tx1="lt1" bg2="dk2" tx2="lt2" accent1="accent1" accent2="accent2" accent3="accent3" accent4="accent4" accent5="accent5" accent6="accent6" hlink="hlink" folHlink="folHlink"/>
  <p:sldLayoutIdLst>
    <p:sldLayoutId id="2147484701" r:id="rId1"/>
    <p:sldLayoutId id="2147484702" r:id="rId2"/>
    <p:sldLayoutId id="2147484703" r:id="rId3"/>
    <p:sldLayoutId id="2147484704" r:id="rId4"/>
    <p:sldLayoutId id="2147484705" r:id="rId5"/>
    <p:sldLayoutId id="2147484706" r:id="rId6"/>
    <p:sldLayoutId id="2147484707" r:id="rId7"/>
    <p:sldLayoutId id="2147484708" r:id="rId8"/>
    <p:sldLayoutId id="2147484709" r:id="rId9"/>
    <p:sldLayoutId id="2147484710" r:id="rId10"/>
    <p:sldLayoutId id="2147484711" r:id="rId11"/>
  </p:sldLayoutIdLst>
  <p:txStyles>
    <p:titleStyle>
      <a:lvl1pPr algn="l" defTabSz="914400" rtl="0" eaLnBrk="1" latinLnBrk="0" hangingPunct="1">
        <a:lnSpc>
          <a:spcPct val="80000"/>
        </a:lnSpc>
        <a:spcBef>
          <a:spcPct val="0"/>
        </a:spcBef>
        <a:buNone/>
        <a:defRPr sz="5000" kern="1200" cap="all" spc="100" baseline="0">
          <a:solidFill>
            <a:schemeClr val="tx1">
              <a:lumMod val="95000"/>
              <a:lumOff val="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2"/>
        </a:buClr>
        <a:buSzPct val="100000"/>
        <a:buFont typeface="Tw Cen MT" panose="020B0602020104020603" pitchFamily="34" charset="0"/>
        <a:buChar char=" "/>
        <a:defRPr sz="2200" kern="1200">
          <a:solidFill>
            <a:schemeClr val="tx1"/>
          </a:solidFill>
          <a:latin typeface="+mn-lt"/>
          <a:ea typeface="+mn-ea"/>
          <a:cs typeface="+mn-cs"/>
        </a:defRPr>
      </a:lvl1pPr>
      <a:lvl2pPr marL="265176" indent="-137160" algn="l" defTabSz="914400" rtl="0" eaLnBrk="1" latinLnBrk="0" hangingPunct="1">
        <a:lnSpc>
          <a:spcPct val="90000"/>
        </a:lnSpc>
        <a:spcBef>
          <a:spcPts val="200"/>
        </a:spcBef>
        <a:spcAft>
          <a:spcPts val="400"/>
        </a:spcAft>
        <a:buClr>
          <a:schemeClr val="accent2"/>
        </a:buClr>
        <a:buFont typeface="Wingdings 3" pitchFamily="18" charset="2"/>
        <a:buChar char=""/>
        <a:defRPr sz="1800" kern="1200">
          <a:solidFill>
            <a:schemeClr val="tx1"/>
          </a:solidFill>
          <a:latin typeface="+mn-lt"/>
          <a:ea typeface="+mn-ea"/>
          <a:cs typeface="+mn-cs"/>
        </a:defRPr>
      </a:lvl2pPr>
      <a:lvl3pPr marL="448056"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3pPr>
      <a:lvl4pPr marL="594360"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4pPr>
      <a:lvl5pPr marL="777240"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5pPr>
      <a:lvl6pPr marL="914400"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6pPr>
      <a:lvl7pPr marL="1060704"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7pPr>
      <a:lvl8pPr marL="1216152"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8pPr>
      <a:lvl9pPr marL="1362456"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hyperlink" Target="https://researchguides.uic.edu/if/impact" TargetMode="Externa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hyperlink" Target="https://jane.biosemantics.org/" TargetMode="External"/><Relationship Id="rId2" Type="http://schemas.openxmlformats.org/officeDocument/2006/relationships/hyperlink" Target="https://www.scimagojr.com/" TargetMode="Externa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10.sv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image" Target="../media/image12.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FB05A6-5E5D-BA11-1BDB-FEE08F18E648}"/>
              </a:ext>
            </a:extLst>
          </p:cNvPr>
          <p:cNvSpPr>
            <a:spLocks noGrp="1"/>
          </p:cNvSpPr>
          <p:nvPr>
            <p:ph type="ctrTitle"/>
          </p:nvPr>
        </p:nvSpPr>
        <p:spPr/>
        <p:txBody>
          <a:bodyPr/>
          <a:lstStyle/>
          <a:p>
            <a:r>
              <a:rPr lang="en-US" dirty="0"/>
              <a:t>Writing Workshop:</a:t>
            </a:r>
            <a:br>
              <a:rPr lang="en-US" dirty="0"/>
            </a:br>
            <a:r>
              <a:rPr lang="en-US" dirty="0"/>
              <a:t>Let's Write a Manuscript! PART 2</a:t>
            </a:r>
          </a:p>
        </p:txBody>
      </p:sp>
      <p:sp>
        <p:nvSpPr>
          <p:cNvPr id="3" name="Subtitle 2">
            <a:extLst>
              <a:ext uri="{FF2B5EF4-FFF2-40B4-BE49-F238E27FC236}">
                <a16:creationId xmlns:a16="http://schemas.microsoft.com/office/drawing/2014/main" id="{077C33FD-78AA-CE07-5E05-F6E3FDD18404}"/>
              </a:ext>
            </a:extLst>
          </p:cNvPr>
          <p:cNvSpPr>
            <a:spLocks noGrp="1"/>
          </p:cNvSpPr>
          <p:nvPr>
            <p:ph type="subTitle" idx="1"/>
          </p:nvPr>
        </p:nvSpPr>
        <p:spPr/>
        <p:txBody>
          <a:bodyPr>
            <a:normAutofit/>
          </a:bodyPr>
          <a:lstStyle/>
          <a:p>
            <a:r>
              <a:rPr lang="en-US" dirty="0"/>
              <a:t>March 14, 2024</a:t>
            </a:r>
          </a:p>
          <a:p>
            <a:endParaRPr lang="en-US" sz="1000" dirty="0"/>
          </a:p>
          <a:p>
            <a:r>
              <a:rPr lang="en-US" dirty="0"/>
              <a:t>Marta Bornstein, Ph.D.</a:t>
            </a:r>
          </a:p>
          <a:p>
            <a:r>
              <a:rPr lang="en-US" dirty="0"/>
              <a:t>Rachel Davis, Ph.D.</a:t>
            </a:r>
          </a:p>
          <a:p>
            <a:r>
              <a:rPr lang="en-US" dirty="0"/>
              <a:t>Courtney Monroe, Ph.D.</a:t>
            </a:r>
          </a:p>
        </p:txBody>
      </p:sp>
      <p:pic>
        <p:nvPicPr>
          <p:cNvPr id="8" name="Graphic 7">
            <a:extLst>
              <a:ext uri="{FF2B5EF4-FFF2-40B4-BE49-F238E27FC236}">
                <a16:creationId xmlns:a16="http://schemas.microsoft.com/office/drawing/2014/main" id="{B3E97429-4729-0817-2C17-4B0C1CEB0C83}"/>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867550" y="330337"/>
            <a:ext cx="6456900" cy="4043310"/>
          </a:xfrm>
          <a:prstGeom prst="rect">
            <a:avLst/>
          </a:prstGeom>
        </p:spPr>
      </p:pic>
    </p:spTree>
    <p:extLst>
      <p:ext uri="{BB962C8B-B14F-4D97-AF65-F5344CB8AC3E}">
        <p14:creationId xmlns:p14="http://schemas.microsoft.com/office/powerpoint/2010/main" val="220980828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AFC95A-4DEC-4B1F-18D1-37F8D3A002B3}"/>
              </a:ext>
            </a:extLst>
          </p:cNvPr>
          <p:cNvSpPr>
            <a:spLocks noGrp="1"/>
          </p:cNvSpPr>
          <p:nvPr>
            <p:ph type="title"/>
          </p:nvPr>
        </p:nvSpPr>
        <p:spPr/>
        <p:txBody>
          <a:bodyPr/>
          <a:lstStyle/>
          <a:p>
            <a:r>
              <a:rPr lang="en-US" dirty="0"/>
              <a:t>Today </a:t>
            </a:r>
          </a:p>
        </p:txBody>
      </p:sp>
      <p:sp>
        <p:nvSpPr>
          <p:cNvPr id="3" name="Content Placeholder 2">
            <a:extLst>
              <a:ext uri="{FF2B5EF4-FFF2-40B4-BE49-F238E27FC236}">
                <a16:creationId xmlns:a16="http://schemas.microsoft.com/office/drawing/2014/main" id="{2BFDBF76-1339-9F97-E852-EACCE86F6277}"/>
              </a:ext>
            </a:extLst>
          </p:cNvPr>
          <p:cNvSpPr>
            <a:spLocks noGrp="1"/>
          </p:cNvSpPr>
          <p:nvPr>
            <p:ph idx="1"/>
          </p:nvPr>
        </p:nvSpPr>
        <p:spPr/>
        <p:txBody>
          <a:bodyPr vert="horz" lIns="45720" tIns="45720" rIns="45720" bIns="45720" rtlCol="0" anchor="t">
            <a:noAutofit/>
          </a:bodyPr>
          <a:lstStyle/>
          <a:p>
            <a:pPr>
              <a:buFont typeface="Arial,Sans-Serif" panose="020B0602020104020603" pitchFamily="34" charset="0"/>
              <a:buChar char="•"/>
            </a:pPr>
            <a:r>
              <a:rPr lang="en-US" dirty="0">
                <a:solidFill>
                  <a:srgbClr val="FFFFFF"/>
                </a:solidFill>
                <a:latin typeface="TW Cen MT"/>
              </a:rPr>
              <a:t>Brief recap of session 1 (slides are available on the HPEB website)</a:t>
            </a:r>
          </a:p>
          <a:p>
            <a:pPr>
              <a:buFont typeface="Arial" panose="020B0602020104020603" pitchFamily="34" charset="0"/>
              <a:buChar char="•"/>
            </a:pPr>
            <a:r>
              <a:rPr lang="en-US" dirty="0">
                <a:solidFill>
                  <a:srgbClr val="FFFFFF"/>
                </a:solidFill>
                <a:latin typeface="TW Cen MT"/>
              </a:rPr>
              <a:t>Considerations for selecting a journal</a:t>
            </a:r>
            <a:endParaRPr lang="en-US" dirty="0">
              <a:solidFill>
                <a:srgbClr val="FFFFFF"/>
              </a:solidFill>
            </a:endParaRPr>
          </a:p>
          <a:p>
            <a:pPr>
              <a:buFont typeface="Arial" panose="020B0602020104020603" pitchFamily="34" charset="0"/>
              <a:buChar char="•"/>
            </a:pPr>
            <a:r>
              <a:rPr lang="en-US" dirty="0">
                <a:solidFill>
                  <a:srgbClr val="FFFFFF"/>
                </a:solidFill>
              </a:rPr>
              <a:t>Preparing to submit a manuscript</a:t>
            </a:r>
          </a:p>
          <a:p>
            <a:pPr>
              <a:buFont typeface="Arial" panose="020B0602020104020603" pitchFamily="34" charset="0"/>
              <a:buChar char="•"/>
            </a:pPr>
            <a:r>
              <a:rPr lang="en-US" dirty="0">
                <a:solidFill>
                  <a:srgbClr val="FFFFFF"/>
                </a:solidFill>
              </a:rPr>
              <a:t>What to expect during the peer review process</a:t>
            </a:r>
          </a:p>
          <a:p>
            <a:pPr>
              <a:buFont typeface="Arial" panose="020B0602020104020603" pitchFamily="34" charset="0"/>
              <a:buChar char="•"/>
            </a:pPr>
            <a:r>
              <a:rPr lang="en-US" dirty="0">
                <a:solidFill>
                  <a:srgbClr val="FFFFFF"/>
                </a:solidFill>
              </a:rPr>
              <a:t>Responding to reviewers</a:t>
            </a:r>
          </a:p>
          <a:p>
            <a:pPr>
              <a:buFont typeface="Arial" panose="020B0602020104020603" pitchFamily="34" charset="0"/>
              <a:buChar char="•"/>
            </a:pPr>
            <a:r>
              <a:rPr lang="en-US" dirty="0">
                <a:solidFill>
                  <a:srgbClr val="FFFFFF"/>
                </a:solidFill>
                <a:latin typeface="TW Cen MT"/>
              </a:rPr>
              <a:t>General writing tips</a:t>
            </a:r>
            <a:endParaRPr lang="en-US" dirty="0">
              <a:solidFill>
                <a:srgbClr val="FFFFFF"/>
              </a:solidFill>
              <a:latin typeface="Tw Cen MT"/>
            </a:endParaRPr>
          </a:p>
          <a:p>
            <a:pPr>
              <a:buFont typeface="Arial,Sans-Serif" panose="020B0602020104020603" pitchFamily="34" charset="0"/>
              <a:buChar char="•"/>
            </a:pPr>
            <a:r>
              <a:rPr lang="en-US" dirty="0">
                <a:solidFill>
                  <a:srgbClr val="FFFFFF"/>
                </a:solidFill>
                <a:latin typeface="TW Cen MT"/>
              </a:rPr>
              <a:t>Manuscript tips for different types of data</a:t>
            </a:r>
          </a:p>
          <a:p>
            <a:pPr marL="264795" lvl="1">
              <a:buFont typeface="Courier New,monospace" panose="020B0602020104020603" pitchFamily="34" charset="0"/>
              <a:buChar char="o"/>
            </a:pPr>
            <a:r>
              <a:rPr lang="en-US" sz="2200" dirty="0">
                <a:solidFill>
                  <a:srgbClr val="FFFFFF"/>
                </a:solidFill>
                <a:latin typeface="TW Cen MT"/>
              </a:rPr>
              <a:t>Quantitative, qualitative, and mixed methods</a:t>
            </a:r>
            <a:endParaRPr lang="en-US" sz="2200" dirty="0">
              <a:solidFill>
                <a:srgbClr val="FFFFFF"/>
              </a:solidFill>
            </a:endParaRPr>
          </a:p>
          <a:p>
            <a:pPr>
              <a:buFont typeface="Arial" panose="020B0602020104020603" pitchFamily="34" charset="0"/>
              <a:buChar char="•"/>
            </a:pPr>
            <a:r>
              <a:rPr lang="en-US" dirty="0">
                <a:solidFill>
                  <a:srgbClr val="FFFFFF"/>
                </a:solidFill>
              </a:rPr>
              <a:t>Additional resources</a:t>
            </a:r>
          </a:p>
          <a:p>
            <a:pPr>
              <a:buFont typeface="Arial" panose="020B0602020104020603" pitchFamily="34" charset="0"/>
              <a:buChar char="•"/>
            </a:pPr>
            <a:endParaRPr lang="en-US" dirty="0">
              <a:solidFill>
                <a:srgbClr val="FFFFFF"/>
              </a:solidFill>
            </a:endParaRPr>
          </a:p>
          <a:p>
            <a:pPr>
              <a:buFont typeface="Arial" panose="020B0602020104020603" pitchFamily="34" charset="0"/>
              <a:buChar char="•"/>
            </a:pPr>
            <a:endParaRPr lang="en-US" dirty="0">
              <a:solidFill>
                <a:srgbClr val="FFFFFF"/>
              </a:solidFill>
            </a:endParaRPr>
          </a:p>
        </p:txBody>
      </p:sp>
    </p:spTree>
    <p:extLst>
      <p:ext uri="{BB962C8B-B14F-4D97-AF65-F5344CB8AC3E}">
        <p14:creationId xmlns:p14="http://schemas.microsoft.com/office/powerpoint/2010/main" val="58157061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BC6BFA-CBB6-A487-EC58-53E9621A6D1A}"/>
              </a:ext>
            </a:extLst>
          </p:cNvPr>
          <p:cNvSpPr>
            <a:spLocks noGrp="1"/>
          </p:cNvSpPr>
          <p:nvPr>
            <p:ph type="title"/>
          </p:nvPr>
        </p:nvSpPr>
        <p:spPr/>
        <p:txBody>
          <a:bodyPr/>
          <a:lstStyle/>
          <a:p>
            <a:r>
              <a:rPr lang="en-US" dirty="0"/>
              <a:t>Recap of session 1</a:t>
            </a:r>
          </a:p>
        </p:txBody>
      </p:sp>
      <p:sp>
        <p:nvSpPr>
          <p:cNvPr id="3" name="Content Placeholder 2">
            <a:extLst>
              <a:ext uri="{FF2B5EF4-FFF2-40B4-BE49-F238E27FC236}">
                <a16:creationId xmlns:a16="http://schemas.microsoft.com/office/drawing/2014/main" id="{76AD0470-EA06-50F0-C053-B58D00077198}"/>
              </a:ext>
            </a:extLst>
          </p:cNvPr>
          <p:cNvSpPr>
            <a:spLocks noGrp="1"/>
          </p:cNvSpPr>
          <p:nvPr>
            <p:ph idx="1"/>
          </p:nvPr>
        </p:nvSpPr>
        <p:spPr/>
        <p:txBody>
          <a:bodyPr vert="horz" lIns="45720" tIns="45720" rIns="45720" bIns="45720" rtlCol="0" anchor="t">
            <a:normAutofit/>
          </a:bodyPr>
          <a:lstStyle/>
          <a:p>
            <a:pPr marL="0" indent="0">
              <a:buNone/>
            </a:pPr>
            <a:r>
              <a:rPr lang="en-US" b="1" u="sng" dirty="0"/>
              <a:t>Six types of manuscripts:</a:t>
            </a:r>
          </a:p>
          <a:p>
            <a:pPr>
              <a:buFont typeface="Arial" panose="020B0602020104020603" pitchFamily="34" charset="0"/>
              <a:buChar char="•"/>
            </a:pPr>
            <a:r>
              <a:rPr lang="en-US" dirty="0"/>
              <a:t>Commentary/editorial</a:t>
            </a:r>
          </a:p>
          <a:p>
            <a:pPr>
              <a:buFont typeface="Arial" panose="020B0602020104020603" pitchFamily="34" charset="0"/>
              <a:buChar char="•"/>
            </a:pPr>
            <a:r>
              <a:rPr lang="en-US" dirty="0"/>
              <a:t>Research brief/ research note</a:t>
            </a:r>
          </a:p>
          <a:p>
            <a:pPr>
              <a:buFont typeface="Arial" panose="020B0602020104020603" pitchFamily="34" charset="0"/>
              <a:buChar char="•"/>
            </a:pPr>
            <a:r>
              <a:rPr lang="en-US" dirty="0"/>
              <a:t>White paper</a:t>
            </a:r>
          </a:p>
          <a:p>
            <a:pPr>
              <a:buFont typeface="Arial" panose="020B0602020104020603" pitchFamily="34" charset="0"/>
              <a:buChar char="•"/>
            </a:pPr>
            <a:r>
              <a:rPr lang="en-US" dirty="0"/>
              <a:t>Literature review</a:t>
            </a:r>
          </a:p>
          <a:p>
            <a:pPr>
              <a:buFont typeface="Arial" panose="020B0602020104020603" pitchFamily="34" charset="0"/>
              <a:buChar char="•"/>
            </a:pPr>
            <a:r>
              <a:rPr lang="en-US" dirty="0"/>
              <a:t>Meta-analysis</a:t>
            </a:r>
          </a:p>
          <a:p>
            <a:pPr>
              <a:buFont typeface="Arial" panose="020B0602020104020603" pitchFamily="34" charset="0"/>
              <a:buChar char="•"/>
            </a:pPr>
            <a:r>
              <a:rPr lang="en-US" dirty="0"/>
              <a:t>Empirical/ original research</a:t>
            </a:r>
          </a:p>
          <a:p>
            <a:pPr marL="0" indent="0">
              <a:buNone/>
            </a:pPr>
            <a:endParaRPr lang="en-US" dirty="0"/>
          </a:p>
        </p:txBody>
      </p:sp>
    </p:spTree>
    <p:extLst>
      <p:ext uri="{BB962C8B-B14F-4D97-AF65-F5344CB8AC3E}">
        <p14:creationId xmlns:p14="http://schemas.microsoft.com/office/powerpoint/2010/main" val="18690641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A74E1D-317C-7EE5-18AC-7EB220BDFE88}"/>
              </a:ext>
            </a:extLst>
          </p:cNvPr>
          <p:cNvSpPr>
            <a:spLocks noGrp="1"/>
          </p:cNvSpPr>
          <p:nvPr>
            <p:ph type="title"/>
          </p:nvPr>
        </p:nvSpPr>
        <p:spPr/>
        <p:txBody>
          <a:bodyPr/>
          <a:lstStyle/>
          <a:p>
            <a:r>
              <a:rPr lang="en-US" dirty="0"/>
              <a:t>Recap of session 1</a:t>
            </a:r>
          </a:p>
        </p:txBody>
      </p:sp>
      <p:sp>
        <p:nvSpPr>
          <p:cNvPr id="3" name="Content Placeholder 2">
            <a:extLst>
              <a:ext uri="{FF2B5EF4-FFF2-40B4-BE49-F238E27FC236}">
                <a16:creationId xmlns:a16="http://schemas.microsoft.com/office/drawing/2014/main" id="{721D8F00-290B-AC42-D1BF-8C99271DD347}"/>
              </a:ext>
            </a:extLst>
          </p:cNvPr>
          <p:cNvSpPr>
            <a:spLocks noGrp="1"/>
          </p:cNvSpPr>
          <p:nvPr>
            <p:ph idx="1"/>
          </p:nvPr>
        </p:nvSpPr>
        <p:spPr>
          <a:ln>
            <a:noFill/>
          </a:ln>
        </p:spPr>
        <p:txBody>
          <a:bodyPr vert="horz" lIns="45720" tIns="45720" rIns="45720" bIns="45720" rtlCol="0" anchor="t">
            <a:normAutofit/>
          </a:bodyPr>
          <a:lstStyle/>
          <a:p>
            <a:pPr marL="0" indent="0">
              <a:buNone/>
            </a:pPr>
            <a:r>
              <a:rPr lang="en-US" sz="2000" b="1" dirty="0"/>
              <a:t>A manuscript is a story:</a:t>
            </a:r>
          </a:p>
          <a:p>
            <a:pPr marL="264795" lvl="1" indent="-91440">
              <a:buFont typeface="Courier New" panose="020B0602020104020603" pitchFamily="34" charset="0"/>
              <a:buChar char="o"/>
            </a:pPr>
            <a:r>
              <a:rPr lang="en-US" sz="2000" dirty="0"/>
              <a:t>Generate idea(s) - reading articles in your field, talking with professors about their work, and looking at available sources of data</a:t>
            </a:r>
          </a:p>
          <a:p>
            <a:pPr marL="264795" lvl="1" indent="-91440">
              <a:buFont typeface="Courier New" panose="020B0602020104020603" pitchFamily="34" charset="0"/>
              <a:buChar char="o"/>
            </a:pPr>
            <a:r>
              <a:rPr lang="en-US" sz="2000" dirty="0"/>
              <a:t>Start with results – table shells (quantitative), theme outlines (qualitative); assess what you have and if it is sufficient; discuss with collaborators</a:t>
            </a:r>
          </a:p>
          <a:p>
            <a:pPr>
              <a:buFont typeface="Arial" panose="020B0602020104020603" pitchFamily="34" charset="0"/>
              <a:buChar char="•"/>
            </a:pPr>
            <a:r>
              <a:rPr lang="en-US" sz="2000"/>
              <a:t>Authorship guidelines</a:t>
            </a:r>
            <a:endParaRPr lang="en-US" sz="2000" dirty="0"/>
          </a:p>
          <a:p>
            <a:pPr>
              <a:buFont typeface="Arial" panose="020B0602020104020603" pitchFamily="34" charset="0"/>
              <a:buChar char="•"/>
            </a:pPr>
            <a:r>
              <a:rPr lang="en-US" sz="2000"/>
              <a:t>Scientific writing tips for each section</a:t>
            </a:r>
            <a:endParaRPr lang="en-US" sz="2000" dirty="0"/>
          </a:p>
          <a:p>
            <a:pPr indent="-91440">
              <a:buFont typeface="Arial" panose="020B0602020104020603" pitchFamily="34" charset="0"/>
              <a:buChar char="•"/>
            </a:pPr>
            <a:r>
              <a:rPr lang="en-US" sz="2000"/>
              <a:t>Norms in publishing</a:t>
            </a:r>
            <a:endParaRPr lang="en-US" sz="2000" dirty="0"/>
          </a:p>
          <a:p>
            <a:pPr marL="0" indent="0">
              <a:buNone/>
            </a:pPr>
            <a:endParaRPr lang="en-US" sz="2000" dirty="0"/>
          </a:p>
          <a:p>
            <a:pPr marL="0" indent="0" algn="ctr">
              <a:buNone/>
            </a:pPr>
            <a:r>
              <a:rPr lang="en-US" sz="2000" b="1"/>
              <a:t>You can find the PowerPoint</a:t>
            </a:r>
            <a:r>
              <a:rPr lang="en-US" sz="2000" b="1" dirty="0"/>
              <a:t> slides online the HPEB website!</a:t>
            </a:r>
          </a:p>
          <a:p>
            <a:pPr>
              <a:buFont typeface="Arial" panose="020B0602020104020603" pitchFamily="34" charset="0"/>
              <a:buChar char="•"/>
            </a:pPr>
            <a:endParaRPr lang="en-US" sz="2000" dirty="0"/>
          </a:p>
          <a:p>
            <a:pPr>
              <a:buFont typeface="Arial" panose="020B0602020104020603" pitchFamily="34" charset="0"/>
              <a:buChar char="•"/>
            </a:pPr>
            <a:endParaRPr lang="en-US" sz="2000" dirty="0"/>
          </a:p>
        </p:txBody>
      </p:sp>
    </p:spTree>
    <p:extLst>
      <p:ext uri="{BB962C8B-B14F-4D97-AF65-F5344CB8AC3E}">
        <p14:creationId xmlns:p14="http://schemas.microsoft.com/office/powerpoint/2010/main" val="314569571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D5387D-83E5-98B9-BAB0-EA8AC11DD44F}"/>
              </a:ext>
            </a:extLst>
          </p:cNvPr>
          <p:cNvSpPr>
            <a:spLocks noGrp="1"/>
          </p:cNvSpPr>
          <p:nvPr>
            <p:ph type="title"/>
          </p:nvPr>
        </p:nvSpPr>
        <p:spPr/>
        <p:txBody>
          <a:bodyPr/>
          <a:lstStyle/>
          <a:p>
            <a:r>
              <a:rPr lang="en-US" dirty="0"/>
              <a:t>Recap of session 1: Types of data</a:t>
            </a:r>
          </a:p>
        </p:txBody>
      </p:sp>
      <p:sp>
        <p:nvSpPr>
          <p:cNvPr id="3" name="Content Placeholder 2">
            <a:extLst>
              <a:ext uri="{FF2B5EF4-FFF2-40B4-BE49-F238E27FC236}">
                <a16:creationId xmlns:a16="http://schemas.microsoft.com/office/drawing/2014/main" id="{D2890A2D-3990-57F6-BF72-79118BD90F30}"/>
              </a:ext>
            </a:extLst>
          </p:cNvPr>
          <p:cNvSpPr>
            <a:spLocks noGrp="1"/>
          </p:cNvSpPr>
          <p:nvPr>
            <p:ph idx="1"/>
          </p:nvPr>
        </p:nvSpPr>
        <p:spPr/>
        <p:txBody>
          <a:bodyPr vert="horz" lIns="45720" tIns="45720" rIns="45720" bIns="45720" rtlCol="0" anchor="t">
            <a:normAutofit/>
          </a:bodyPr>
          <a:lstStyle/>
          <a:p>
            <a:pPr>
              <a:buFont typeface="Arial" panose="020B0602020104020603" pitchFamily="34" charset="0"/>
              <a:buChar char="•"/>
            </a:pPr>
            <a:r>
              <a:rPr lang="en-US" sz="2000" dirty="0"/>
              <a:t>The study design and type of data you have will guide how you write your manuscript.</a:t>
            </a:r>
          </a:p>
          <a:p>
            <a:pPr>
              <a:buFont typeface="Arial" panose="020B0602020104020603" pitchFamily="34" charset="0"/>
              <a:buChar char="•"/>
            </a:pPr>
            <a:r>
              <a:rPr lang="en-US" sz="2000" dirty="0">
                <a:latin typeface="TW Cen MT"/>
              </a:rPr>
              <a:t>No matter the type of data, writing organization and clarity are critical.</a:t>
            </a:r>
          </a:p>
          <a:p>
            <a:pPr>
              <a:buFont typeface="Arial" panose="020B0602020104020603" pitchFamily="34" charset="0"/>
              <a:buChar char="•"/>
            </a:pPr>
            <a:r>
              <a:rPr lang="en-US" sz="2000" dirty="0">
                <a:latin typeface="TW Cen MT"/>
              </a:rPr>
              <a:t>Read examples of different kinds of manuscripts to see how they describe their methods, report results, and craft introduction and discussion sections.</a:t>
            </a:r>
          </a:p>
          <a:p>
            <a:pPr>
              <a:buFont typeface="Arial" panose="020B0602020104020603" pitchFamily="34" charset="0"/>
              <a:buChar char="•"/>
            </a:pPr>
            <a:endParaRPr lang="en-US" sz="2000" dirty="0"/>
          </a:p>
          <a:p>
            <a:pPr>
              <a:buFont typeface="Arial" panose="020B0602020104020603" pitchFamily="34" charset="0"/>
              <a:buChar char="•"/>
            </a:pPr>
            <a:r>
              <a:rPr lang="en-US" sz="2000" dirty="0"/>
              <a:t>Original research studies are typically:</a:t>
            </a:r>
          </a:p>
          <a:p>
            <a:pPr marL="264795" lvl="1">
              <a:buFont typeface="Courier New" panose="020B0602020104020603" pitchFamily="34" charset="0"/>
              <a:buChar char="o"/>
            </a:pPr>
            <a:r>
              <a:rPr lang="en-US" sz="2000" dirty="0"/>
              <a:t>Quantitative</a:t>
            </a:r>
          </a:p>
          <a:p>
            <a:pPr marL="264795" lvl="1">
              <a:buFont typeface="Courier New" panose="020B0602020104020603" pitchFamily="34" charset="0"/>
              <a:buChar char="o"/>
            </a:pPr>
            <a:r>
              <a:rPr lang="en-US" sz="2000" dirty="0"/>
              <a:t>Qualitative </a:t>
            </a:r>
          </a:p>
          <a:p>
            <a:pPr marL="264795" lvl="1">
              <a:buFont typeface="Courier New" panose="020B0602020104020603" pitchFamily="34" charset="0"/>
              <a:buChar char="o"/>
            </a:pPr>
            <a:r>
              <a:rPr lang="en-US" sz="2000" dirty="0"/>
              <a:t>Mixed methods</a:t>
            </a:r>
          </a:p>
          <a:p>
            <a:pPr marL="127635" lvl="1" indent="0">
              <a:buNone/>
            </a:pPr>
            <a:endParaRPr lang="en-US" sz="2400" dirty="0"/>
          </a:p>
        </p:txBody>
      </p:sp>
    </p:spTree>
    <p:extLst>
      <p:ext uri="{BB962C8B-B14F-4D97-AF65-F5344CB8AC3E}">
        <p14:creationId xmlns:p14="http://schemas.microsoft.com/office/powerpoint/2010/main" val="185497779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F66018-9057-7CA4-7FCE-9B1AAF03F2BA}"/>
              </a:ext>
            </a:extLst>
          </p:cNvPr>
          <p:cNvSpPr>
            <a:spLocks noGrp="1"/>
          </p:cNvSpPr>
          <p:nvPr>
            <p:ph type="title"/>
          </p:nvPr>
        </p:nvSpPr>
        <p:spPr/>
        <p:txBody>
          <a:bodyPr/>
          <a:lstStyle/>
          <a:p>
            <a:r>
              <a:rPr lang="en-US"/>
              <a:t>Selecting a journal</a:t>
            </a:r>
          </a:p>
        </p:txBody>
      </p:sp>
      <p:sp>
        <p:nvSpPr>
          <p:cNvPr id="3" name="Content Placeholder 2">
            <a:extLst>
              <a:ext uri="{FF2B5EF4-FFF2-40B4-BE49-F238E27FC236}">
                <a16:creationId xmlns:a16="http://schemas.microsoft.com/office/drawing/2014/main" id="{957184D0-C3F7-631C-C799-8A96CB8D6EF8}"/>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331924620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0AAA8C-7763-38E5-3E48-204009ADC78E}"/>
              </a:ext>
            </a:extLst>
          </p:cNvPr>
          <p:cNvSpPr>
            <a:spLocks noGrp="1"/>
          </p:cNvSpPr>
          <p:nvPr>
            <p:ph type="title"/>
          </p:nvPr>
        </p:nvSpPr>
        <p:spPr/>
        <p:txBody>
          <a:bodyPr/>
          <a:lstStyle/>
          <a:p>
            <a:r>
              <a:rPr lang="en-US" dirty="0"/>
              <a:t>Why is it important to select a quality journal?</a:t>
            </a:r>
          </a:p>
        </p:txBody>
      </p:sp>
      <p:sp>
        <p:nvSpPr>
          <p:cNvPr id="3" name="Content Placeholder 2">
            <a:extLst>
              <a:ext uri="{FF2B5EF4-FFF2-40B4-BE49-F238E27FC236}">
                <a16:creationId xmlns:a16="http://schemas.microsoft.com/office/drawing/2014/main" id="{F0ECCF1C-E344-7C7D-F329-B66623FAA5B2}"/>
              </a:ext>
            </a:extLst>
          </p:cNvPr>
          <p:cNvSpPr>
            <a:spLocks noGrp="1"/>
          </p:cNvSpPr>
          <p:nvPr>
            <p:ph idx="1"/>
          </p:nvPr>
        </p:nvSpPr>
        <p:spPr/>
        <p:txBody>
          <a:bodyPr vert="horz" lIns="45720" tIns="45720" rIns="45720" bIns="45720" rtlCol="0" anchor="t">
            <a:normAutofit/>
          </a:bodyPr>
          <a:lstStyle/>
          <a:p>
            <a:pPr>
              <a:buFont typeface="Arial" panose="020B0602020104020603" pitchFamily="34" charset="0"/>
              <a:buChar char="•"/>
            </a:pPr>
            <a:r>
              <a:rPr lang="en-US" dirty="0"/>
              <a:t>Establishes the credibility of your research </a:t>
            </a:r>
          </a:p>
          <a:p>
            <a:pPr>
              <a:buFont typeface="Arial" panose="020B0602020104020603" pitchFamily="34" charset="0"/>
              <a:buChar char="•"/>
            </a:pPr>
            <a:r>
              <a:rPr lang="en-US" dirty="0"/>
              <a:t>Enhances your reputation as a researcher</a:t>
            </a:r>
          </a:p>
          <a:p>
            <a:pPr>
              <a:buFont typeface="Arial" panose="020B0602020104020603" pitchFamily="34" charset="0"/>
              <a:buChar char="•"/>
            </a:pPr>
            <a:r>
              <a:rPr lang="en-US" dirty="0"/>
              <a:t>Ensures your research reaches the intended audience and has the maximum impact</a:t>
            </a:r>
          </a:p>
          <a:p>
            <a:pPr marL="0" indent="0">
              <a:buNone/>
            </a:pPr>
            <a:endParaRPr lang="en-US" dirty="0">
              <a:ea typeface="Cambria"/>
            </a:endParaRPr>
          </a:p>
          <a:p>
            <a:pPr>
              <a:buFont typeface="Arial" panose="020B0602020104020603" pitchFamily="34" charset="0"/>
              <a:buChar char="•"/>
            </a:pPr>
            <a:endParaRPr lang="en-US" dirty="0">
              <a:latin typeface="Tw Cen MT" panose="020B0602020104020603"/>
              <a:ea typeface="Cambria"/>
            </a:endParaRPr>
          </a:p>
        </p:txBody>
      </p:sp>
    </p:spTree>
    <p:extLst>
      <p:ext uri="{BB962C8B-B14F-4D97-AF65-F5344CB8AC3E}">
        <p14:creationId xmlns:p14="http://schemas.microsoft.com/office/powerpoint/2010/main" val="32405405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C074EE-0507-075A-E932-8E5D98BBF2AF}"/>
              </a:ext>
            </a:extLst>
          </p:cNvPr>
          <p:cNvSpPr>
            <a:spLocks noGrp="1"/>
          </p:cNvSpPr>
          <p:nvPr>
            <p:ph type="title"/>
          </p:nvPr>
        </p:nvSpPr>
        <p:spPr/>
        <p:txBody>
          <a:bodyPr/>
          <a:lstStyle/>
          <a:p>
            <a:r>
              <a:rPr lang="en-US" dirty="0"/>
              <a:t>What makes a </a:t>
            </a:r>
            <a:r>
              <a:rPr lang="en-US" u="sng"/>
              <a:t>quality</a:t>
            </a:r>
            <a:r>
              <a:rPr lang="en-US" dirty="0"/>
              <a:t> journal?</a:t>
            </a:r>
          </a:p>
        </p:txBody>
      </p:sp>
      <p:sp>
        <p:nvSpPr>
          <p:cNvPr id="4" name="TextBox 3">
            <a:extLst>
              <a:ext uri="{FF2B5EF4-FFF2-40B4-BE49-F238E27FC236}">
                <a16:creationId xmlns:a16="http://schemas.microsoft.com/office/drawing/2014/main" id="{CED28037-BFCC-693C-DE71-F984E6B7FD6F}"/>
              </a:ext>
            </a:extLst>
          </p:cNvPr>
          <p:cNvSpPr txBox="1"/>
          <p:nvPr/>
        </p:nvSpPr>
        <p:spPr>
          <a:xfrm>
            <a:off x="89769" y="6551112"/>
            <a:ext cx="12607445"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dirty="0"/>
              <a:t>Suiter &amp; Sarli (2019). Selecting a Journal for Publication: Criteria to Consider. https://www.ncbi.nlm.nih.gov/pmc/articles/PMC6913840/</a:t>
            </a:r>
          </a:p>
        </p:txBody>
      </p:sp>
      <p:graphicFrame>
        <p:nvGraphicFramePr>
          <p:cNvPr id="5" name="Table 4">
            <a:extLst>
              <a:ext uri="{FF2B5EF4-FFF2-40B4-BE49-F238E27FC236}">
                <a16:creationId xmlns:a16="http://schemas.microsoft.com/office/drawing/2014/main" id="{95E9AE81-F22A-0C17-EA20-F05E68D84164}"/>
              </a:ext>
            </a:extLst>
          </p:cNvPr>
          <p:cNvGraphicFramePr>
            <a:graphicFrameLocks noGrp="1"/>
          </p:cNvGraphicFramePr>
          <p:nvPr>
            <p:extLst>
              <p:ext uri="{D42A27DB-BD31-4B8C-83A1-F6EECF244321}">
                <p14:modId xmlns:p14="http://schemas.microsoft.com/office/powerpoint/2010/main" val="1535947673"/>
              </p:ext>
            </p:extLst>
          </p:nvPr>
        </p:nvGraphicFramePr>
        <p:xfrm>
          <a:off x="584548" y="1920658"/>
          <a:ext cx="11237601" cy="3962400"/>
        </p:xfrm>
        <a:graphic>
          <a:graphicData uri="http://schemas.openxmlformats.org/drawingml/2006/table">
            <a:tbl>
              <a:tblPr firstRow="1" bandRow="1">
                <a:tableStyleId>{5C22544A-7EE6-4342-B048-85BDC9FD1C3A}</a:tableStyleId>
              </a:tblPr>
              <a:tblGrid>
                <a:gridCol w="2098109">
                  <a:extLst>
                    <a:ext uri="{9D8B030D-6E8A-4147-A177-3AD203B41FA5}">
                      <a16:colId xmlns:a16="http://schemas.microsoft.com/office/drawing/2014/main" val="1162698373"/>
                    </a:ext>
                  </a:extLst>
                </a:gridCol>
                <a:gridCol w="9139492">
                  <a:extLst>
                    <a:ext uri="{9D8B030D-6E8A-4147-A177-3AD203B41FA5}">
                      <a16:colId xmlns:a16="http://schemas.microsoft.com/office/drawing/2014/main" val="3875986687"/>
                    </a:ext>
                  </a:extLst>
                </a:gridCol>
              </a:tblGrid>
              <a:tr h="302712">
                <a:tc>
                  <a:txBody>
                    <a:bodyPr/>
                    <a:lstStyle/>
                    <a:p>
                      <a:r>
                        <a:rPr lang="en-US" sz="1800" dirty="0"/>
                        <a:t>Criteria</a:t>
                      </a:r>
                    </a:p>
                  </a:txBody>
                  <a:tcPr/>
                </a:tc>
                <a:tc>
                  <a:txBody>
                    <a:bodyPr/>
                    <a:lstStyle/>
                    <a:p>
                      <a:r>
                        <a:rPr lang="en-US" sz="1800" dirty="0"/>
                        <a:t>How to assess</a:t>
                      </a:r>
                    </a:p>
                  </a:txBody>
                  <a:tcPr/>
                </a:tc>
                <a:extLst>
                  <a:ext uri="{0D108BD9-81ED-4DB2-BD59-A6C34878D82A}">
                    <a16:rowId xmlns:a16="http://schemas.microsoft.com/office/drawing/2014/main" val="2755905070"/>
                  </a:ext>
                </a:extLst>
              </a:tr>
              <a:tr h="370840">
                <a:tc>
                  <a:txBody>
                    <a:bodyPr/>
                    <a:lstStyle/>
                    <a:p>
                      <a:r>
                        <a:rPr lang="en-US" sz="1400" b="1" dirty="0"/>
                        <a:t>Scientific rigor</a:t>
                      </a:r>
                    </a:p>
                  </a:txBody>
                  <a:tcPr anchor="ctr"/>
                </a:tc>
                <a:tc>
                  <a:txBody>
                    <a:bodyPr/>
                    <a:lstStyle/>
                    <a:p>
                      <a:pPr marL="285750" indent="-285750">
                        <a:buFont typeface="Arial"/>
                        <a:buChar char="•"/>
                      </a:pPr>
                      <a:r>
                        <a:rPr lang="en-US" sz="1400" dirty="0"/>
                        <a:t>Read recent publications, paying particular attention to methods sections</a:t>
                      </a:r>
                    </a:p>
                    <a:p>
                      <a:pPr marL="285750" lvl="0" indent="-285750">
                        <a:buFont typeface="Arial"/>
                        <a:buChar char="•"/>
                      </a:pPr>
                      <a:r>
                        <a:rPr lang="en-US" sz="1400" dirty="0"/>
                        <a:t>Check if journal requires using existing reporting guidelines and/or clinical trial registration</a:t>
                      </a:r>
                    </a:p>
                  </a:txBody>
                  <a:tcPr/>
                </a:tc>
                <a:extLst>
                  <a:ext uri="{0D108BD9-81ED-4DB2-BD59-A6C34878D82A}">
                    <a16:rowId xmlns:a16="http://schemas.microsoft.com/office/drawing/2014/main" val="3801714935"/>
                  </a:ext>
                </a:extLst>
              </a:tr>
              <a:tr h="302712">
                <a:tc>
                  <a:txBody>
                    <a:bodyPr/>
                    <a:lstStyle/>
                    <a:p>
                      <a:r>
                        <a:rPr lang="en-US" sz="1400" b="1" dirty="0"/>
                        <a:t>Editorial quality</a:t>
                      </a:r>
                    </a:p>
                  </a:txBody>
                  <a:tcPr anchor="ctr"/>
                </a:tc>
                <a:tc>
                  <a:txBody>
                    <a:bodyPr/>
                    <a:lstStyle/>
                    <a:p>
                      <a:pPr marL="285750" indent="-285750">
                        <a:buFont typeface="Arial"/>
                        <a:buChar char="•"/>
                      </a:pPr>
                      <a:r>
                        <a:rPr lang="en-US" sz="1400" dirty="0"/>
                        <a:t>Read recent publications, paying attention to grammatical errors, clarity of writing, and formatting</a:t>
                      </a:r>
                    </a:p>
                  </a:txBody>
                  <a:tcPr/>
                </a:tc>
                <a:extLst>
                  <a:ext uri="{0D108BD9-81ED-4DB2-BD59-A6C34878D82A}">
                    <a16:rowId xmlns:a16="http://schemas.microsoft.com/office/drawing/2014/main" val="2675581943"/>
                  </a:ext>
                </a:extLst>
              </a:tr>
              <a:tr h="302712">
                <a:tc>
                  <a:txBody>
                    <a:bodyPr/>
                    <a:lstStyle/>
                    <a:p>
                      <a:r>
                        <a:rPr lang="en-US" sz="1400" b="1" dirty="0"/>
                        <a:t>Peer review process</a:t>
                      </a:r>
                    </a:p>
                  </a:txBody>
                  <a:tcPr anchor="ctr"/>
                </a:tc>
                <a:tc>
                  <a:txBody>
                    <a:bodyPr/>
                    <a:lstStyle/>
                    <a:p>
                      <a:pPr marL="285750" indent="-285750">
                        <a:buFont typeface="Arial"/>
                        <a:buChar char="•"/>
                      </a:pPr>
                      <a:r>
                        <a:rPr lang="en-US" sz="1400" dirty="0"/>
                        <a:t>Should describe review process transparently, including types of review, timeline, confidentiality, and conflicts of interest</a:t>
                      </a:r>
                    </a:p>
                  </a:txBody>
                  <a:tcPr/>
                </a:tc>
                <a:extLst>
                  <a:ext uri="{0D108BD9-81ED-4DB2-BD59-A6C34878D82A}">
                    <a16:rowId xmlns:a16="http://schemas.microsoft.com/office/drawing/2014/main" val="1581727955"/>
                  </a:ext>
                </a:extLst>
              </a:tr>
              <a:tr h="302712">
                <a:tc>
                  <a:txBody>
                    <a:bodyPr/>
                    <a:lstStyle/>
                    <a:p>
                      <a:r>
                        <a:rPr lang="en-US" sz="1400" b="1" dirty="0"/>
                        <a:t>Ethics</a:t>
                      </a:r>
                    </a:p>
                  </a:txBody>
                  <a:tcPr anchor="ctr"/>
                </a:tc>
                <a:tc>
                  <a:txBody>
                    <a:bodyPr/>
                    <a:lstStyle/>
                    <a:p>
                      <a:pPr marL="285750" indent="-285750">
                        <a:buFont typeface="Arial"/>
                        <a:buChar char="•"/>
                      </a:pPr>
                      <a:r>
                        <a:rPr lang="en-US" sz="1400" dirty="0"/>
                        <a:t>Journal should have clear guidelines about research ethics, including requiring the study went through ethical review (IRB) </a:t>
                      </a:r>
                    </a:p>
                  </a:txBody>
                  <a:tcPr/>
                </a:tc>
                <a:extLst>
                  <a:ext uri="{0D108BD9-81ED-4DB2-BD59-A6C34878D82A}">
                    <a16:rowId xmlns:a16="http://schemas.microsoft.com/office/drawing/2014/main" val="661058683"/>
                  </a:ext>
                </a:extLst>
              </a:tr>
              <a:tr h="302712">
                <a:tc>
                  <a:txBody>
                    <a:bodyPr/>
                    <a:lstStyle/>
                    <a:p>
                      <a:pPr lvl="0">
                        <a:buNone/>
                      </a:pPr>
                      <a:r>
                        <a:rPr lang="en-US" sz="1400" b="1" dirty="0"/>
                        <a:t>Editorial board members</a:t>
                      </a:r>
                    </a:p>
                  </a:txBody>
                  <a:tcPr anchor="ctr"/>
                </a:tc>
                <a:tc>
                  <a:txBody>
                    <a:bodyPr/>
                    <a:lstStyle/>
                    <a:p>
                      <a:pPr marL="285750" lvl="0" indent="-285750">
                        <a:buFont typeface="Arial"/>
                        <a:buChar char="•"/>
                      </a:pPr>
                      <a:r>
                        <a:rPr lang="en-US" sz="1400" dirty="0"/>
                        <a:t>Editorial board members should be experts in areas related to the journal's aims and scope</a:t>
                      </a:r>
                    </a:p>
                  </a:txBody>
                  <a:tcPr/>
                </a:tc>
                <a:extLst>
                  <a:ext uri="{0D108BD9-81ED-4DB2-BD59-A6C34878D82A}">
                    <a16:rowId xmlns:a16="http://schemas.microsoft.com/office/drawing/2014/main" val="1751737181"/>
                  </a:ext>
                </a:extLst>
              </a:tr>
              <a:tr h="511479">
                <a:tc>
                  <a:txBody>
                    <a:bodyPr/>
                    <a:lstStyle/>
                    <a:p>
                      <a:pPr lvl="0">
                        <a:buNone/>
                      </a:pPr>
                      <a:r>
                        <a:rPr lang="en-US" sz="1400" b="1" dirty="0"/>
                        <a:t>Journal reputation</a:t>
                      </a:r>
                    </a:p>
                  </a:txBody>
                  <a:tcPr anchor="ctr"/>
                </a:tc>
                <a:tc>
                  <a:txBody>
                    <a:bodyPr/>
                    <a:lstStyle/>
                    <a:p>
                      <a:pPr marL="285750" lvl="0" indent="-285750">
                        <a:buFont typeface="Arial"/>
                        <a:buChar char="•"/>
                      </a:pPr>
                      <a:r>
                        <a:rPr lang="en-US" sz="1400" dirty="0"/>
                        <a:t>Reputable journals are often (but not always) sponsored by or associated with organizations (e.g., APA, APHA, AMA, etc.)</a:t>
                      </a:r>
                    </a:p>
                    <a:p>
                      <a:pPr marL="285750" lvl="0" indent="-285750">
                        <a:buFont typeface="Arial"/>
                        <a:buChar char="•"/>
                      </a:pPr>
                      <a:r>
                        <a:rPr lang="en-US" sz="1400" dirty="0"/>
                        <a:t>Business model, including any publication fees, should be clearly described</a:t>
                      </a:r>
                    </a:p>
                  </a:txBody>
                  <a:tcPr/>
                </a:tc>
                <a:extLst>
                  <a:ext uri="{0D108BD9-81ED-4DB2-BD59-A6C34878D82A}">
                    <a16:rowId xmlns:a16="http://schemas.microsoft.com/office/drawing/2014/main" val="4084895911"/>
                  </a:ext>
                </a:extLst>
              </a:tr>
              <a:tr h="511479">
                <a:tc>
                  <a:txBody>
                    <a:bodyPr/>
                    <a:lstStyle/>
                    <a:p>
                      <a:pPr lvl="0">
                        <a:buNone/>
                      </a:pPr>
                      <a:r>
                        <a:rPr lang="en-US" sz="1400" b="1" dirty="0"/>
                        <a:t>Indexing status</a:t>
                      </a:r>
                    </a:p>
                  </a:txBody>
                  <a:tcPr anchor="ctr"/>
                </a:tc>
                <a:tc>
                  <a:txBody>
                    <a:bodyPr/>
                    <a:lstStyle/>
                    <a:p>
                      <a:pPr marL="285750" lvl="0" indent="-285750">
                        <a:buFont typeface="Arial"/>
                        <a:buChar char="•"/>
                      </a:pPr>
                      <a:r>
                        <a:rPr lang="en-US" sz="1400" dirty="0"/>
                        <a:t>Reputable journals index articles in databased that make your work easy to find</a:t>
                      </a:r>
                    </a:p>
                    <a:p>
                      <a:pPr marL="285750" lvl="0" indent="-285750">
                        <a:buFont typeface="Arial"/>
                        <a:buChar char="•"/>
                      </a:pPr>
                      <a:r>
                        <a:rPr lang="en-US" sz="1400" dirty="0"/>
                        <a:t>Journals should index in MEDLINE, PubMed, etc.  </a:t>
                      </a:r>
                    </a:p>
                  </a:txBody>
                  <a:tcPr/>
                </a:tc>
                <a:extLst>
                  <a:ext uri="{0D108BD9-81ED-4DB2-BD59-A6C34878D82A}">
                    <a16:rowId xmlns:a16="http://schemas.microsoft.com/office/drawing/2014/main" val="3726000325"/>
                  </a:ext>
                </a:extLst>
              </a:tr>
              <a:tr h="511479">
                <a:tc>
                  <a:txBody>
                    <a:bodyPr/>
                    <a:lstStyle/>
                    <a:p>
                      <a:pPr lvl="0">
                        <a:buNone/>
                      </a:pPr>
                      <a:r>
                        <a:rPr lang="en-US" sz="1400" b="1" dirty="0"/>
                        <a:t>Impact factor</a:t>
                      </a:r>
                    </a:p>
                  </a:txBody>
                  <a:tcPr anchor="ctr"/>
                </a:tc>
                <a:tc>
                  <a:txBody>
                    <a:bodyPr/>
                    <a:lstStyle/>
                    <a:p>
                      <a:pPr marL="285750" lvl="0" indent="-285750">
                        <a:buFont typeface="Arial"/>
                        <a:buChar char="•"/>
                      </a:pPr>
                      <a:r>
                        <a:rPr lang="en-US" sz="1400" dirty="0"/>
                        <a:t>Impact factor is a metric that is calculated based on number of times articles are cited </a:t>
                      </a:r>
                    </a:p>
                    <a:p>
                      <a:pPr marL="285750" lvl="0" indent="-285750">
                        <a:buFont typeface="Arial"/>
                        <a:buChar char="•"/>
                      </a:pPr>
                      <a:r>
                        <a:rPr lang="en-US" sz="1400"/>
                        <a:t>The formula can vary, but the goal is to assess the reach and impact of articles published in that journal</a:t>
                      </a:r>
                    </a:p>
                  </a:txBody>
                  <a:tcPr/>
                </a:tc>
                <a:extLst>
                  <a:ext uri="{0D108BD9-81ED-4DB2-BD59-A6C34878D82A}">
                    <a16:rowId xmlns:a16="http://schemas.microsoft.com/office/drawing/2014/main" val="2803251941"/>
                  </a:ext>
                </a:extLst>
              </a:tr>
              <a:tr h="302712">
                <a:tc>
                  <a:txBody>
                    <a:bodyPr/>
                    <a:lstStyle/>
                    <a:p>
                      <a:pPr lvl="0">
                        <a:buNone/>
                      </a:pPr>
                      <a:r>
                        <a:rPr lang="en-US" sz="1400" b="1" dirty="0"/>
                        <a:t>Journal operations</a:t>
                      </a:r>
                    </a:p>
                  </a:txBody>
                  <a:tcPr anchor="ctr"/>
                </a:tc>
                <a:tc>
                  <a:txBody>
                    <a:bodyPr/>
                    <a:lstStyle/>
                    <a:p>
                      <a:pPr marL="285750" lvl="0" indent="-285750">
                        <a:buFont typeface="Arial"/>
                        <a:buChar char="•"/>
                      </a:pPr>
                      <a:r>
                        <a:rPr lang="en-US" sz="1400" dirty="0"/>
                        <a:t>Journals should assign a digital identifier (DOI) or international standard serial number (ISSN) to all articles</a:t>
                      </a:r>
                    </a:p>
                  </a:txBody>
                  <a:tcPr/>
                </a:tc>
                <a:extLst>
                  <a:ext uri="{0D108BD9-81ED-4DB2-BD59-A6C34878D82A}">
                    <a16:rowId xmlns:a16="http://schemas.microsoft.com/office/drawing/2014/main" val="2007913375"/>
                  </a:ext>
                </a:extLst>
              </a:tr>
            </a:tbl>
          </a:graphicData>
        </a:graphic>
      </p:graphicFrame>
    </p:spTree>
    <p:extLst>
      <p:ext uri="{BB962C8B-B14F-4D97-AF65-F5344CB8AC3E}">
        <p14:creationId xmlns:p14="http://schemas.microsoft.com/office/powerpoint/2010/main" val="245929072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52A783-112D-25BA-0915-38890F316082}"/>
              </a:ext>
            </a:extLst>
          </p:cNvPr>
          <p:cNvSpPr>
            <a:spLocks noGrp="1"/>
          </p:cNvSpPr>
          <p:nvPr>
            <p:ph type="title"/>
          </p:nvPr>
        </p:nvSpPr>
        <p:spPr/>
        <p:txBody>
          <a:bodyPr/>
          <a:lstStyle/>
          <a:p>
            <a:r>
              <a:rPr lang="en-US" dirty="0"/>
              <a:t>Think, check, submit</a:t>
            </a:r>
          </a:p>
        </p:txBody>
      </p:sp>
      <p:graphicFrame>
        <p:nvGraphicFramePr>
          <p:cNvPr id="7" name="Content Placeholder 6">
            <a:extLst>
              <a:ext uri="{FF2B5EF4-FFF2-40B4-BE49-F238E27FC236}">
                <a16:creationId xmlns:a16="http://schemas.microsoft.com/office/drawing/2014/main" id="{09BAE9B2-83E2-5765-AF41-DAED65D8EF7D}"/>
              </a:ext>
            </a:extLst>
          </p:cNvPr>
          <p:cNvGraphicFramePr>
            <a:graphicFrameLocks noGrp="1"/>
          </p:cNvGraphicFramePr>
          <p:nvPr>
            <p:ph idx="1"/>
            <p:extLst>
              <p:ext uri="{D42A27DB-BD31-4B8C-83A1-F6EECF244321}">
                <p14:modId xmlns:p14="http://schemas.microsoft.com/office/powerpoint/2010/main" val="4222188684"/>
              </p:ext>
            </p:extLst>
          </p:nvPr>
        </p:nvGraphicFramePr>
        <p:xfrm>
          <a:off x="1378843" y="1878905"/>
          <a:ext cx="9720261" cy="4335324"/>
        </p:xfrm>
        <a:graphic>
          <a:graphicData uri="http://schemas.openxmlformats.org/drawingml/2006/table">
            <a:tbl>
              <a:tblPr firstRow="1" bandRow="1">
                <a:tableStyleId>{5C22544A-7EE6-4342-B048-85BDC9FD1C3A}</a:tableStyleId>
              </a:tblPr>
              <a:tblGrid>
                <a:gridCol w="1534438">
                  <a:extLst>
                    <a:ext uri="{9D8B030D-6E8A-4147-A177-3AD203B41FA5}">
                      <a16:colId xmlns:a16="http://schemas.microsoft.com/office/drawing/2014/main" val="1223926344"/>
                    </a:ext>
                  </a:extLst>
                </a:gridCol>
                <a:gridCol w="8185823">
                  <a:extLst>
                    <a:ext uri="{9D8B030D-6E8A-4147-A177-3AD203B41FA5}">
                      <a16:colId xmlns:a16="http://schemas.microsoft.com/office/drawing/2014/main" val="3184362441"/>
                    </a:ext>
                  </a:extLst>
                </a:gridCol>
              </a:tblGrid>
              <a:tr h="370839">
                <a:tc rowSpan="2">
                  <a:txBody>
                    <a:bodyPr/>
                    <a:lstStyle/>
                    <a:p>
                      <a:pPr lvl="0">
                        <a:buNone/>
                      </a:pPr>
                      <a:r>
                        <a:rPr lang="en-US" sz="2400" b="0" dirty="0">
                          <a:solidFill>
                            <a:schemeClr val="tx1"/>
                          </a:solidFill>
                        </a:rPr>
                        <a:t>Think</a:t>
                      </a:r>
                      <a:endParaRPr lang="en-US" sz="2400" dirty="0">
                        <a:solidFill>
                          <a:schemeClr val="tx1"/>
                        </a:solidFill>
                      </a:endParaRPr>
                    </a:p>
                  </a:txBody>
                  <a:tcPr anchor="ctr">
                    <a:solidFill>
                      <a:schemeClr val="accent1">
                        <a:lumMod val="60000"/>
                        <a:lumOff val="40000"/>
                      </a:schemeClr>
                    </a:solidFill>
                  </a:tcPr>
                </a:tc>
                <a:tc>
                  <a:txBody>
                    <a:bodyPr/>
                    <a:lstStyle/>
                    <a:p>
                      <a:pPr lvl="0">
                        <a:buNone/>
                      </a:pPr>
                      <a:r>
                        <a:rPr lang="en-US" b="0" dirty="0">
                          <a:solidFill>
                            <a:schemeClr val="tx1"/>
                          </a:solidFill>
                        </a:rPr>
                        <a:t>Are you submitting to a trusted journal?</a:t>
                      </a:r>
                      <a:endParaRPr lang="en-US" dirty="0">
                        <a:solidFill>
                          <a:schemeClr val="tx1"/>
                        </a:solidFill>
                      </a:endParaRPr>
                    </a:p>
                  </a:txBody>
                  <a:tcPr>
                    <a:solidFill>
                      <a:schemeClr val="accent1">
                        <a:lumMod val="60000"/>
                        <a:lumOff val="40000"/>
                      </a:schemeClr>
                    </a:solidFill>
                  </a:tcPr>
                </a:tc>
                <a:extLst>
                  <a:ext uri="{0D108BD9-81ED-4DB2-BD59-A6C34878D82A}">
                    <a16:rowId xmlns:a16="http://schemas.microsoft.com/office/drawing/2014/main" val="112362984"/>
                  </a:ext>
                </a:extLst>
              </a:tr>
              <a:tr h="370839">
                <a:tc vMerge="1">
                  <a:txBody>
                    <a:bodyPr/>
                    <a:lstStyle/>
                    <a:p>
                      <a:endParaRPr lang="en-US" dirty="0"/>
                    </a:p>
                  </a:txBody>
                  <a:tcPr>
                    <a:solidFill>
                      <a:schemeClr val="bg2"/>
                    </a:solidFill>
                  </a:tcPr>
                </a:tc>
                <a:tc>
                  <a:txBody>
                    <a:bodyPr/>
                    <a:lstStyle/>
                    <a:p>
                      <a:pPr lvl="0">
                        <a:buNone/>
                      </a:pPr>
                      <a:r>
                        <a:rPr lang="en-US" dirty="0">
                          <a:solidFill>
                            <a:schemeClr val="tx1"/>
                          </a:solidFill>
                        </a:rPr>
                        <a:t>Is the journal right for your work?</a:t>
                      </a:r>
                    </a:p>
                  </a:txBody>
                  <a:tcPr>
                    <a:solidFill>
                      <a:schemeClr val="accent1">
                        <a:lumMod val="60000"/>
                        <a:lumOff val="40000"/>
                      </a:schemeClr>
                    </a:solidFill>
                  </a:tcPr>
                </a:tc>
                <a:extLst>
                  <a:ext uri="{0D108BD9-81ED-4DB2-BD59-A6C34878D82A}">
                    <a16:rowId xmlns:a16="http://schemas.microsoft.com/office/drawing/2014/main" val="3889300032"/>
                  </a:ext>
                </a:extLst>
              </a:tr>
              <a:tr h="370840">
                <a:tc rowSpan="7">
                  <a:txBody>
                    <a:bodyPr/>
                    <a:lstStyle/>
                    <a:p>
                      <a:r>
                        <a:rPr lang="en-US" sz="2400" dirty="0">
                          <a:solidFill>
                            <a:schemeClr val="tx1"/>
                          </a:solidFill>
                        </a:rPr>
                        <a:t>Check</a:t>
                      </a:r>
                    </a:p>
                  </a:txBody>
                  <a:tcPr anchor="ctr">
                    <a:solidFill>
                      <a:schemeClr val="accent1"/>
                    </a:solidFill>
                  </a:tcPr>
                </a:tc>
                <a:tc>
                  <a:txBody>
                    <a:bodyPr/>
                    <a:lstStyle/>
                    <a:p>
                      <a:r>
                        <a:rPr lang="en-US" dirty="0">
                          <a:solidFill>
                            <a:schemeClr val="tx1"/>
                          </a:solidFill>
                        </a:rPr>
                        <a:t>Do you/your colleagues know this journal?</a:t>
                      </a:r>
                    </a:p>
                  </a:txBody>
                  <a:tcPr>
                    <a:solidFill>
                      <a:schemeClr val="accent1"/>
                    </a:solidFill>
                  </a:tcPr>
                </a:tc>
                <a:extLst>
                  <a:ext uri="{0D108BD9-81ED-4DB2-BD59-A6C34878D82A}">
                    <a16:rowId xmlns:a16="http://schemas.microsoft.com/office/drawing/2014/main" val="1014688378"/>
                  </a:ext>
                </a:extLst>
              </a:tr>
              <a:tr h="636739">
                <a:tc vMerge="1">
                  <a:txBody>
                    <a:bodyPr/>
                    <a:lstStyle/>
                    <a:p>
                      <a:endParaRPr lang="en-US"/>
                    </a:p>
                  </a:txBody>
                  <a:tcPr/>
                </a:tc>
                <a:tc>
                  <a:txBody>
                    <a:bodyPr/>
                    <a:lstStyle/>
                    <a:p>
                      <a:r>
                        <a:rPr lang="en-US" dirty="0">
                          <a:solidFill>
                            <a:schemeClr val="tx1"/>
                          </a:solidFill>
                        </a:rPr>
                        <a:t>Is the publisher of the journal easy to identify on the website? </a:t>
                      </a:r>
                    </a:p>
                    <a:p>
                      <a:pPr lvl="0">
                        <a:buNone/>
                      </a:pPr>
                      <a:r>
                        <a:rPr lang="en-US" dirty="0">
                          <a:solidFill>
                            <a:schemeClr val="tx1"/>
                          </a:solidFill>
                        </a:rPr>
                        <a:t>Is there contact information?</a:t>
                      </a:r>
                    </a:p>
                  </a:txBody>
                  <a:tcPr>
                    <a:solidFill>
                      <a:schemeClr val="accent1"/>
                    </a:solidFill>
                  </a:tcPr>
                </a:tc>
                <a:extLst>
                  <a:ext uri="{0D108BD9-81ED-4DB2-BD59-A6C34878D82A}">
                    <a16:rowId xmlns:a16="http://schemas.microsoft.com/office/drawing/2014/main" val="38963694"/>
                  </a:ext>
                </a:extLst>
              </a:tr>
              <a:tr h="370840">
                <a:tc vMerge="1">
                  <a:txBody>
                    <a:bodyPr/>
                    <a:lstStyle/>
                    <a:p>
                      <a:endParaRPr lang="en-US"/>
                    </a:p>
                  </a:txBody>
                  <a:tcPr/>
                </a:tc>
                <a:tc>
                  <a:txBody>
                    <a:bodyPr/>
                    <a:lstStyle/>
                    <a:p>
                      <a:r>
                        <a:rPr lang="en-US" dirty="0">
                          <a:solidFill>
                            <a:schemeClr val="tx1"/>
                          </a:solidFill>
                        </a:rPr>
                        <a:t>Is the journal transparent about the type of peer review it uses?</a:t>
                      </a:r>
                    </a:p>
                  </a:txBody>
                  <a:tcPr>
                    <a:solidFill>
                      <a:schemeClr val="accent1"/>
                    </a:solidFill>
                  </a:tcPr>
                </a:tc>
                <a:extLst>
                  <a:ext uri="{0D108BD9-81ED-4DB2-BD59-A6C34878D82A}">
                    <a16:rowId xmlns:a16="http://schemas.microsoft.com/office/drawing/2014/main" val="140231039"/>
                  </a:ext>
                </a:extLst>
              </a:tr>
              <a:tr h="370840">
                <a:tc vMerge="1">
                  <a:txBody>
                    <a:bodyPr/>
                    <a:lstStyle/>
                    <a:p>
                      <a:endParaRPr lang="en-US"/>
                    </a:p>
                  </a:txBody>
                  <a:tcPr/>
                </a:tc>
                <a:tc>
                  <a:txBody>
                    <a:bodyPr/>
                    <a:lstStyle/>
                    <a:p>
                      <a:r>
                        <a:rPr lang="en-US" dirty="0">
                          <a:solidFill>
                            <a:schemeClr val="tx1"/>
                          </a:solidFill>
                        </a:rPr>
                        <a:t>Are articles indexed to make them easy to find?</a:t>
                      </a:r>
                    </a:p>
                  </a:txBody>
                  <a:tcPr>
                    <a:solidFill>
                      <a:schemeClr val="accent1"/>
                    </a:solidFill>
                  </a:tcPr>
                </a:tc>
                <a:extLst>
                  <a:ext uri="{0D108BD9-81ED-4DB2-BD59-A6C34878D82A}">
                    <a16:rowId xmlns:a16="http://schemas.microsoft.com/office/drawing/2014/main" val="3763570870"/>
                  </a:ext>
                </a:extLst>
              </a:tr>
              <a:tr h="370840">
                <a:tc vMerge="1">
                  <a:txBody>
                    <a:bodyPr/>
                    <a:lstStyle/>
                    <a:p>
                      <a:endParaRPr lang="en-US"/>
                    </a:p>
                  </a:txBody>
                  <a:tcPr/>
                </a:tc>
                <a:tc>
                  <a:txBody>
                    <a:bodyPr/>
                    <a:lstStyle/>
                    <a:p>
                      <a:r>
                        <a:rPr lang="en-US" dirty="0">
                          <a:solidFill>
                            <a:schemeClr val="tx1"/>
                          </a:solidFill>
                        </a:rPr>
                        <a:t>Are publication fees (if any) clear?</a:t>
                      </a:r>
                    </a:p>
                  </a:txBody>
                  <a:tcPr>
                    <a:solidFill>
                      <a:schemeClr val="accent1"/>
                    </a:solidFill>
                  </a:tcPr>
                </a:tc>
                <a:extLst>
                  <a:ext uri="{0D108BD9-81ED-4DB2-BD59-A6C34878D82A}">
                    <a16:rowId xmlns:a16="http://schemas.microsoft.com/office/drawing/2014/main" val="469608263"/>
                  </a:ext>
                </a:extLst>
              </a:tr>
              <a:tr h="370839">
                <a:tc vMerge="1">
                  <a:txBody>
                    <a:bodyPr/>
                    <a:lstStyle/>
                    <a:p>
                      <a:endParaRPr lang="en-US"/>
                    </a:p>
                  </a:txBody>
                  <a:tcPr/>
                </a:tc>
                <a:tc>
                  <a:txBody>
                    <a:bodyPr/>
                    <a:lstStyle/>
                    <a:p>
                      <a:pPr lvl="0">
                        <a:buNone/>
                      </a:pPr>
                      <a:r>
                        <a:rPr lang="en-US" dirty="0">
                          <a:solidFill>
                            <a:schemeClr val="tx1"/>
                          </a:solidFill>
                        </a:rPr>
                        <a:t>Are there specific author guidelines on the website?</a:t>
                      </a:r>
                    </a:p>
                  </a:txBody>
                  <a:tcPr>
                    <a:solidFill>
                      <a:schemeClr val="accent1"/>
                    </a:solidFill>
                  </a:tcPr>
                </a:tc>
                <a:extLst>
                  <a:ext uri="{0D108BD9-81ED-4DB2-BD59-A6C34878D82A}">
                    <a16:rowId xmlns:a16="http://schemas.microsoft.com/office/drawing/2014/main" val="2615511114"/>
                  </a:ext>
                </a:extLst>
              </a:tr>
              <a:tr h="370838">
                <a:tc vMerge="1">
                  <a:txBody>
                    <a:bodyPr/>
                    <a:lstStyle/>
                    <a:p>
                      <a:endParaRPr lang="en-US"/>
                    </a:p>
                  </a:txBody>
                  <a:tcPr/>
                </a:tc>
                <a:tc>
                  <a:txBody>
                    <a:bodyPr/>
                    <a:lstStyle/>
                    <a:p>
                      <a:pPr lvl="0">
                        <a:buNone/>
                      </a:pPr>
                      <a:r>
                        <a:rPr lang="en-US" dirty="0">
                          <a:solidFill>
                            <a:schemeClr val="tx1"/>
                          </a:solidFill>
                        </a:rPr>
                        <a:t>Is the publisher a member of COPE (committee on publication ethics) or other relevant initiative (e.g., DOAJ for open access journals)?</a:t>
                      </a:r>
                    </a:p>
                  </a:txBody>
                  <a:tcPr>
                    <a:solidFill>
                      <a:schemeClr val="accent1"/>
                    </a:solidFill>
                  </a:tcPr>
                </a:tc>
                <a:extLst>
                  <a:ext uri="{0D108BD9-81ED-4DB2-BD59-A6C34878D82A}">
                    <a16:rowId xmlns:a16="http://schemas.microsoft.com/office/drawing/2014/main" val="744820163"/>
                  </a:ext>
                </a:extLst>
              </a:tr>
              <a:tr h="459287">
                <a:tc>
                  <a:txBody>
                    <a:bodyPr/>
                    <a:lstStyle/>
                    <a:p>
                      <a:pPr lvl="0">
                        <a:buNone/>
                      </a:pPr>
                      <a:r>
                        <a:rPr lang="en-US" sz="2400" dirty="0">
                          <a:solidFill>
                            <a:schemeClr val="tx1"/>
                          </a:solidFill>
                        </a:rPr>
                        <a:t>Submit</a:t>
                      </a:r>
                    </a:p>
                  </a:txBody>
                  <a:tcPr anchor="ctr">
                    <a:solidFill>
                      <a:schemeClr val="accent1">
                        <a:lumMod val="60000"/>
                        <a:lumOff val="40000"/>
                      </a:schemeClr>
                    </a:solidFill>
                  </a:tcPr>
                </a:tc>
                <a:tc>
                  <a:txBody>
                    <a:bodyPr/>
                    <a:lstStyle/>
                    <a:p>
                      <a:pPr lvl="0">
                        <a:buNone/>
                      </a:pPr>
                      <a:r>
                        <a:rPr lang="en-US" dirty="0">
                          <a:solidFill>
                            <a:schemeClr val="tx1"/>
                          </a:solidFill>
                        </a:rPr>
                        <a:t>If the answers are yes – go ahead!</a:t>
                      </a:r>
                    </a:p>
                  </a:txBody>
                  <a:tcPr>
                    <a:solidFill>
                      <a:schemeClr val="accent1">
                        <a:lumMod val="60000"/>
                        <a:lumOff val="40000"/>
                      </a:schemeClr>
                    </a:solidFill>
                  </a:tcPr>
                </a:tc>
                <a:extLst>
                  <a:ext uri="{0D108BD9-81ED-4DB2-BD59-A6C34878D82A}">
                    <a16:rowId xmlns:a16="http://schemas.microsoft.com/office/drawing/2014/main" val="1109974103"/>
                  </a:ext>
                </a:extLst>
              </a:tr>
            </a:tbl>
          </a:graphicData>
        </a:graphic>
      </p:graphicFrame>
      <p:sp>
        <p:nvSpPr>
          <p:cNvPr id="8" name="TextBox 7">
            <a:extLst>
              <a:ext uri="{FF2B5EF4-FFF2-40B4-BE49-F238E27FC236}">
                <a16:creationId xmlns:a16="http://schemas.microsoft.com/office/drawing/2014/main" id="{E9A93DED-8194-D2BF-49D2-26F0EAA5607A}"/>
              </a:ext>
            </a:extLst>
          </p:cNvPr>
          <p:cNvSpPr txBox="1"/>
          <p:nvPr/>
        </p:nvSpPr>
        <p:spPr>
          <a:xfrm>
            <a:off x="2574099" y="6373660"/>
            <a:ext cx="6626268"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dirty="0"/>
              <a:t>For a complete checklist, visit: </a:t>
            </a:r>
            <a:r>
              <a:rPr lang="en-US" dirty="0"/>
              <a:t>https://thinkchecksubmit.org/journals/</a:t>
            </a:r>
          </a:p>
        </p:txBody>
      </p:sp>
    </p:spTree>
    <p:extLst>
      <p:ext uri="{BB962C8B-B14F-4D97-AF65-F5344CB8AC3E}">
        <p14:creationId xmlns:p14="http://schemas.microsoft.com/office/powerpoint/2010/main" val="12318223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31FCBB-8F6B-8D54-6A80-AB73058B4D2F}"/>
              </a:ext>
            </a:extLst>
          </p:cNvPr>
          <p:cNvSpPr>
            <a:spLocks noGrp="1"/>
          </p:cNvSpPr>
          <p:nvPr>
            <p:ph type="title"/>
          </p:nvPr>
        </p:nvSpPr>
        <p:spPr/>
        <p:txBody>
          <a:bodyPr/>
          <a:lstStyle/>
          <a:p>
            <a:r>
              <a:rPr lang="en-US"/>
              <a:t>Journal impact factor</a:t>
            </a:r>
          </a:p>
        </p:txBody>
      </p:sp>
      <p:sp>
        <p:nvSpPr>
          <p:cNvPr id="3" name="Content Placeholder 2">
            <a:extLst>
              <a:ext uri="{FF2B5EF4-FFF2-40B4-BE49-F238E27FC236}">
                <a16:creationId xmlns:a16="http://schemas.microsoft.com/office/drawing/2014/main" id="{12183FE4-958E-6476-3AA4-F9293B527EC9}"/>
              </a:ext>
            </a:extLst>
          </p:cNvPr>
          <p:cNvSpPr>
            <a:spLocks noGrp="1"/>
          </p:cNvSpPr>
          <p:nvPr>
            <p:ph idx="1"/>
          </p:nvPr>
        </p:nvSpPr>
        <p:spPr>
          <a:xfrm>
            <a:off x="1024128" y="2286000"/>
            <a:ext cx="9720073" cy="4451332"/>
          </a:xfrm>
        </p:spPr>
        <p:txBody>
          <a:bodyPr vert="horz" lIns="45720" tIns="45720" rIns="45720" bIns="45720" rtlCol="0" anchor="t">
            <a:normAutofit fontScale="70000" lnSpcReduction="20000"/>
          </a:bodyPr>
          <a:lstStyle/>
          <a:p>
            <a:pPr marL="0" indent="0">
              <a:buNone/>
            </a:pPr>
            <a:r>
              <a:rPr lang="en-US" sz="2800" dirty="0"/>
              <a:t>"The </a:t>
            </a:r>
            <a:r>
              <a:rPr lang="en-US" sz="2800" b="1" dirty="0"/>
              <a:t>impact factor </a:t>
            </a:r>
            <a:r>
              <a:rPr lang="en-US" sz="2800" dirty="0"/>
              <a:t>(IF) is a measure of the frequency with which the average article in a journal has been cited in a particular year. It is used to measure the importance or rank of a journal by calculating the times its articles are cited." </a:t>
            </a:r>
            <a:r>
              <a:rPr lang="en-US" sz="2400" dirty="0"/>
              <a:t>(</a:t>
            </a:r>
            <a:r>
              <a:rPr lang="en-US" sz="2400" dirty="0">
                <a:hlinkClick r:id="rId2">
                  <a:extLst>
                    <a:ext uri="{A12FA001-AC4F-418D-AE19-62706E023703}">
                      <ahyp:hlinkClr xmlns:ahyp="http://schemas.microsoft.com/office/drawing/2018/hyperlinkcolor" val="tx"/>
                    </a:ext>
                  </a:extLst>
                </a:hlinkClick>
              </a:rPr>
              <a:t>https://researchguides.uic.edu/if/impact</a:t>
            </a:r>
            <a:r>
              <a:rPr lang="en-US" sz="2400" dirty="0"/>
              <a:t>)</a:t>
            </a:r>
            <a:endParaRPr lang="en-US" dirty="0"/>
          </a:p>
          <a:p>
            <a:pPr marL="0" indent="0">
              <a:buNone/>
            </a:pPr>
            <a:endParaRPr lang="en-US" sz="2800" dirty="0"/>
          </a:p>
          <a:p>
            <a:pPr marL="0" indent="0">
              <a:buNone/>
            </a:pPr>
            <a:r>
              <a:rPr lang="en-US" sz="2800" dirty="0"/>
              <a:t>There are multiple tools journals use to calculate and report their IF. You may hear IF called </a:t>
            </a:r>
            <a:r>
              <a:rPr lang="en-US" sz="2800" dirty="0" err="1"/>
              <a:t>CiteScore</a:t>
            </a:r>
            <a:r>
              <a:rPr lang="en-US" sz="2800" dirty="0"/>
              <a:t>, </a:t>
            </a:r>
            <a:r>
              <a:rPr lang="en-US" sz="2800" dirty="0" err="1"/>
              <a:t>SCImago</a:t>
            </a:r>
            <a:r>
              <a:rPr lang="en-US" sz="2800" dirty="0"/>
              <a:t> Journal Rank, or SNIP. They are all slightly different calculations meant to measure the same thing – impact! </a:t>
            </a:r>
          </a:p>
          <a:p>
            <a:pPr>
              <a:buFont typeface="Arial"/>
              <a:buChar char="•"/>
            </a:pPr>
            <a:endParaRPr lang="en-US" sz="2800" dirty="0"/>
          </a:p>
          <a:p>
            <a:pPr marL="0" indent="0">
              <a:buNone/>
            </a:pPr>
            <a:r>
              <a:rPr lang="en-US" sz="2800" dirty="0"/>
              <a:t>Beware: </a:t>
            </a:r>
          </a:p>
          <a:p>
            <a:pPr>
              <a:buFont typeface="Arial"/>
              <a:buChar char="•"/>
            </a:pPr>
            <a:r>
              <a:rPr lang="en-US" sz="2800" dirty="0"/>
              <a:t>The impact factor should not be your sole consideration when choosing a journal. </a:t>
            </a:r>
            <a:endParaRPr lang="en-US"/>
          </a:p>
          <a:p>
            <a:pPr>
              <a:buFont typeface="Arial"/>
              <a:buChar char="•"/>
            </a:pPr>
            <a:r>
              <a:rPr lang="en-US" sz="2800" dirty="0"/>
              <a:t>Newer journals and journals that cater to specific or smaller subfields will typically have lower impact factors. </a:t>
            </a:r>
            <a:endParaRPr lang="en-US" dirty="0"/>
          </a:p>
          <a:p>
            <a:pPr>
              <a:buFont typeface="Arial"/>
              <a:buChar char="•"/>
            </a:pPr>
            <a:r>
              <a:rPr lang="en-US" sz="2800" dirty="0"/>
              <a:t>Some journals (e.g., PLOS journals) do not publish an impact factor.</a:t>
            </a:r>
            <a:br>
              <a:rPr lang="en-US" sz="2800" dirty="0"/>
            </a:br>
            <a:endParaRPr lang="en-US" sz="2800"/>
          </a:p>
        </p:txBody>
      </p:sp>
    </p:spTree>
    <p:extLst>
      <p:ext uri="{BB962C8B-B14F-4D97-AF65-F5344CB8AC3E}">
        <p14:creationId xmlns:p14="http://schemas.microsoft.com/office/powerpoint/2010/main" val="31337341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203F9B-2B1E-34E9-869A-6FC6A215F9A5}"/>
              </a:ext>
            </a:extLst>
          </p:cNvPr>
          <p:cNvSpPr>
            <a:spLocks noGrp="1"/>
          </p:cNvSpPr>
          <p:nvPr>
            <p:ph type="title"/>
          </p:nvPr>
        </p:nvSpPr>
        <p:spPr/>
        <p:txBody>
          <a:bodyPr/>
          <a:lstStyle/>
          <a:p>
            <a:r>
              <a:rPr lang="en-US"/>
              <a:t>Practical tips for assessing </a:t>
            </a:r>
            <a:r>
              <a:rPr lang="en-US" u="sng"/>
              <a:t>fit</a:t>
            </a:r>
            <a:endParaRPr lang="en-US" dirty="0"/>
          </a:p>
        </p:txBody>
      </p:sp>
      <p:sp>
        <p:nvSpPr>
          <p:cNvPr id="3" name="Content Placeholder 2">
            <a:extLst>
              <a:ext uri="{FF2B5EF4-FFF2-40B4-BE49-F238E27FC236}">
                <a16:creationId xmlns:a16="http://schemas.microsoft.com/office/drawing/2014/main" id="{43981AE9-2DF5-2224-92E0-ECB302E296C9}"/>
              </a:ext>
            </a:extLst>
          </p:cNvPr>
          <p:cNvSpPr>
            <a:spLocks noGrp="1"/>
          </p:cNvSpPr>
          <p:nvPr>
            <p:ph idx="1"/>
          </p:nvPr>
        </p:nvSpPr>
        <p:spPr>
          <a:xfrm>
            <a:off x="1024128" y="1858027"/>
            <a:ext cx="9720073" cy="4941934"/>
          </a:xfrm>
        </p:spPr>
        <p:txBody>
          <a:bodyPr vert="horz" lIns="45720" tIns="45720" rIns="45720" bIns="45720" rtlCol="0" anchor="t">
            <a:normAutofit fontScale="92500" lnSpcReduction="10000"/>
          </a:bodyPr>
          <a:lstStyle/>
          <a:p>
            <a:pPr>
              <a:buFont typeface="Arial" panose="020B0602020104020603" pitchFamily="34" charset="0"/>
              <a:buChar char="•"/>
            </a:pPr>
            <a:r>
              <a:rPr lang="en-US" sz="2400" dirty="0">
                <a:latin typeface="TW Cen MT"/>
              </a:rPr>
              <a:t>Now you know how to identify quality journals, but how do you assess if the journal is the right fit for your research?</a:t>
            </a:r>
            <a:endParaRPr lang="en-US" dirty="0"/>
          </a:p>
          <a:p>
            <a:pPr marL="264795" lvl="1">
              <a:buFont typeface="Courier New" panose="020B0602020104020603" pitchFamily="34" charset="0"/>
              <a:buChar char="o"/>
            </a:pPr>
            <a:r>
              <a:rPr lang="en-US" dirty="0"/>
              <a:t>Which journals publish the articles you read/cite?</a:t>
            </a:r>
          </a:p>
          <a:p>
            <a:pPr marL="264795" lvl="1">
              <a:buFont typeface="Courier New" panose="020B0602020104020603" pitchFamily="34" charset="0"/>
              <a:buChar char="o"/>
            </a:pPr>
            <a:r>
              <a:rPr lang="en-US" dirty="0"/>
              <a:t>Which journals are your colleagues/mentors publishing in?</a:t>
            </a:r>
          </a:p>
          <a:p>
            <a:pPr>
              <a:buFont typeface="Arial" panose="020B0602020104020603" pitchFamily="34" charset="0"/>
              <a:buChar char="•"/>
            </a:pPr>
            <a:endParaRPr lang="en-US" dirty="0"/>
          </a:p>
          <a:p>
            <a:pPr marL="0" indent="0">
              <a:buNone/>
            </a:pPr>
            <a:r>
              <a:rPr lang="en-US" b="1" u="sng" dirty="0"/>
              <a:t>Disqualify a journal for your manuscript if:</a:t>
            </a:r>
          </a:p>
          <a:p>
            <a:pPr>
              <a:buFont typeface="Arial" panose="020B0602020104020603" pitchFamily="34" charset="0"/>
              <a:buChar char="•"/>
            </a:pPr>
            <a:r>
              <a:rPr lang="en-US" dirty="0"/>
              <a:t>The journal explicitly states it does not publish the type of research, location of research, etc. </a:t>
            </a:r>
          </a:p>
          <a:p>
            <a:pPr marL="264795" lvl="1">
              <a:buFont typeface="Courier New" panose="020B0602020104020603" pitchFamily="34" charset="0"/>
              <a:buChar char="o"/>
            </a:pPr>
            <a:r>
              <a:rPr lang="en-US" dirty="0"/>
              <a:t>Don't submit an article to a journal that only publishes US based research if your work took place in South America</a:t>
            </a:r>
          </a:p>
          <a:p>
            <a:pPr>
              <a:buFont typeface="Arial" panose="020B0602020104020603" pitchFamily="34" charset="0"/>
              <a:buChar char="•"/>
            </a:pPr>
            <a:r>
              <a:rPr lang="en-US" dirty="0"/>
              <a:t>The journal rarely or never published work using the method you used (e.g., qualitative, mixed methods)</a:t>
            </a:r>
          </a:p>
          <a:p>
            <a:pPr marL="264795" lvl="1">
              <a:buFont typeface="Courier New" panose="020B0602020104020603" pitchFamily="34" charset="0"/>
              <a:buChar char="o"/>
            </a:pPr>
            <a:r>
              <a:rPr lang="en-US" dirty="0"/>
              <a:t>Don't submit a qualitative paper to a journal that only publishes quantitative studies</a:t>
            </a:r>
          </a:p>
          <a:p>
            <a:pPr>
              <a:buFont typeface="Arial" panose="020B0602020104020603" pitchFamily="34" charset="0"/>
              <a:buChar char="•"/>
            </a:pPr>
            <a:r>
              <a:rPr lang="en-US" dirty="0"/>
              <a:t>The journal has a survey response rate or sample size requirement that you do not meet</a:t>
            </a:r>
          </a:p>
          <a:p>
            <a:pPr marL="264795" lvl="1">
              <a:buFont typeface="Courier New" panose="020B0602020104020603" pitchFamily="34" charset="0"/>
              <a:buChar char="o"/>
            </a:pPr>
            <a:r>
              <a:rPr lang="en-US" dirty="0"/>
              <a:t>Don't submit a manuscript based on a study with a 30% response rate if the journal requires 50%</a:t>
            </a:r>
          </a:p>
          <a:p>
            <a:pPr>
              <a:buFont typeface="Arial" panose="020B0602020104020603" pitchFamily="34" charset="0"/>
              <a:buChar char="•"/>
            </a:pPr>
            <a:endParaRPr lang="en-US" dirty="0"/>
          </a:p>
        </p:txBody>
      </p:sp>
    </p:spTree>
    <p:extLst>
      <p:ext uri="{BB962C8B-B14F-4D97-AF65-F5344CB8AC3E}">
        <p14:creationId xmlns:p14="http://schemas.microsoft.com/office/powerpoint/2010/main" val="37364297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9" end="9"/>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D67D65-FF29-3EB6-A158-10810BA2C85D}"/>
              </a:ext>
            </a:extLst>
          </p:cNvPr>
          <p:cNvSpPr>
            <a:spLocks noGrp="1"/>
          </p:cNvSpPr>
          <p:nvPr>
            <p:ph type="title"/>
          </p:nvPr>
        </p:nvSpPr>
        <p:spPr/>
        <p:txBody>
          <a:bodyPr/>
          <a:lstStyle/>
          <a:p>
            <a:r>
              <a:rPr lang="en-US"/>
              <a:t>Tips for choosing a journal</a:t>
            </a:r>
          </a:p>
        </p:txBody>
      </p:sp>
      <p:sp>
        <p:nvSpPr>
          <p:cNvPr id="3" name="Content Placeholder 2">
            <a:extLst>
              <a:ext uri="{FF2B5EF4-FFF2-40B4-BE49-F238E27FC236}">
                <a16:creationId xmlns:a16="http://schemas.microsoft.com/office/drawing/2014/main" id="{E9A52E78-1CC2-A5DB-2381-2D5C73A360DB}"/>
              </a:ext>
            </a:extLst>
          </p:cNvPr>
          <p:cNvSpPr>
            <a:spLocks noGrp="1"/>
          </p:cNvSpPr>
          <p:nvPr>
            <p:ph idx="1"/>
          </p:nvPr>
        </p:nvSpPr>
        <p:spPr>
          <a:xfrm>
            <a:off x="1024128" y="1826712"/>
            <a:ext cx="9720073" cy="4921058"/>
          </a:xfrm>
        </p:spPr>
        <p:txBody>
          <a:bodyPr vert="horz" lIns="45720" tIns="45720" rIns="45720" bIns="45720" rtlCol="0" anchor="t">
            <a:normAutofit fontScale="92500"/>
          </a:bodyPr>
          <a:lstStyle/>
          <a:p>
            <a:pPr marL="0" lvl="1" indent="0">
              <a:buFont typeface="Wingdings 3" pitchFamily="18" charset="2"/>
              <a:buNone/>
            </a:pPr>
            <a:r>
              <a:rPr lang="en-US" b="1" dirty="0"/>
              <a:t>Ask your colleagues for their experiences with specific journals</a:t>
            </a:r>
            <a:endParaRPr lang="en-US" dirty="0"/>
          </a:p>
          <a:p>
            <a:pPr marL="264795" lvl="1"/>
            <a:r>
              <a:rPr lang="en-US" sz="2100" dirty="0"/>
              <a:t>Editor review time – a quick desk reject can be a gift!</a:t>
            </a:r>
          </a:p>
          <a:p>
            <a:pPr marL="264795" lvl="1"/>
            <a:r>
              <a:rPr lang="en-US" sz="2100" dirty="0"/>
              <a:t>Peer review time</a:t>
            </a:r>
          </a:p>
          <a:p>
            <a:pPr marL="264795" lvl="1">
              <a:buFont typeface="Wingdings 3" panose="020B0602020104020603" pitchFamily="34" charset="0"/>
              <a:buChar char=""/>
            </a:pPr>
            <a:r>
              <a:rPr lang="en-US" sz="2100" dirty="0"/>
              <a:t>Some people have journal horror stories, while others had a good experience – so ask a few people!</a:t>
            </a:r>
          </a:p>
          <a:p>
            <a:pPr marL="264795" lvl="1">
              <a:buFont typeface="Wingdings 3" panose="020B0602020104020603" pitchFamily="34" charset="0"/>
              <a:buChar char=""/>
            </a:pPr>
            <a:endParaRPr lang="en-US" dirty="0"/>
          </a:p>
          <a:p>
            <a:pPr marL="0" indent="0">
              <a:buNone/>
            </a:pPr>
            <a:r>
              <a:rPr lang="en-US" b="1" dirty="0"/>
              <a:t>Publication fees</a:t>
            </a:r>
          </a:p>
          <a:p>
            <a:pPr marL="264795" lvl="1">
              <a:buFont typeface="Wingdings 3" panose="020B0602020104020603" pitchFamily="34" charset="0"/>
              <a:buChar char=""/>
            </a:pPr>
            <a:r>
              <a:rPr lang="en-US" sz="2100" dirty="0"/>
              <a:t>Some reputable journals charge publication fees, particularly for open access</a:t>
            </a:r>
          </a:p>
          <a:p>
            <a:pPr marL="264795" lvl="1">
              <a:buFont typeface="Wingdings 3" panose="020B0602020104020603" pitchFamily="34" charset="0"/>
              <a:buChar char=""/>
            </a:pPr>
            <a:r>
              <a:rPr lang="en-US" sz="2100" dirty="0"/>
              <a:t>Make sure you know the publication fee in advance and how you will pay for it (e.g., grant funding for dissemination)</a:t>
            </a:r>
          </a:p>
          <a:p>
            <a:pPr marL="264795" lvl="1">
              <a:buFont typeface="Wingdings 3" panose="020B0602020104020603" pitchFamily="34" charset="0"/>
              <a:buChar char=""/>
            </a:pPr>
            <a:r>
              <a:rPr lang="en-US" sz="2100" dirty="0"/>
              <a:t>Don't submit to a journal that charges a fee without knowing exactly how that fee will be covered</a:t>
            </a:r>
          </a:p>
          <a:p>
            <a:pPr marL="264795" lvl="1">
              <a:buFont typeface="Wingdings 3" panose="020B0602020104020603" pitchFamily="34" charset="0"/>
              <a:buChar char=""/>
            </a:pPr>
            <a:r>
              <a:rPr lang="en-US" sz="2100" dirty="0"/>
              <a:t>Funder requirements: some funders require you to publish in open access journals (and they will typically pay for it or include dissemination in the budget)</a:t>
            </a:r>
          </a:p>
          <a:p>
            <a:pPr marL="264795" lvl="1">
              <a:buFont typeface="Wingdings 3" panose="020B0602020104020603" pitchFamily="34" charset="0"/>
              <a:buChar char=""/>
            </a:pPr>
            <a:r>
              <a:rPr lang="en-US" sz="2100" dirty="0"/>
              <a:t>The NIH typically requires articles to be open access after a journal specific embargo period (and journals won't typically charge authors to meet that requirement)</a:t>
            </a:r>
          </a:p>
        </p:txBody>
      </p:sp>
    </p:spTree>
    <p:extLst>
      <p:ext uri="{BB962C8B-B14F-4D97-AF65-F5344CB8AC3E}">
        <p14:creationId xmlns:p14="http://schemas.microsoft.com/office/powerpoint/2010/main" val="16823446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3EFB15-D2AD-830F-C917-6EF51AAD9887}"/>
              </a:ext>
            </a:extLst>
          </p:cNvPr>
          <p:cNvSpPr>
            <a:spLocks noGrp="1"/>
          </p:cNvSpPr>
          <p:nvPr>
            <p:ph type="title"/>
          </p:nvPr>
        </p:nvSpPr>
        <p:spPr/>
        <p:txBody>
          <a:bodyPr/>
          <a:lstStyle/>
          <a:p>
            <a:r>
              <a:rPr lang="en-US"/>
              <a:t>Additional considerations for assessing </a:t>
            </a:r>
            <a:r>
              <a:rPr lang="en-US" u="sng" dirty="0"/>
              <a:t>fit</a:t>
            </a:r>
          </a:p>
        </p:txBody>
      </p:sp>
      <p:sp>
        <p:nvSpPr>
          <p:cNvPr id="3" name="Content Placeholder 2">
            <a:extLst>
              <a:ext uri="{FF2B5EF4-FFF2-40B4-BE49-F238E27FC236}">
                <a16:creationId xmlns:a16="http://schemas.microsoft.com/office/drawing/2014/main" id="{5B5510F0-6C6D-9D06-C302-F73A962B8456}"/>
              </a:ext>
            </a:extLst>
          </p:cNvPr>
          <p:cNvSpPr>
            <a:spLocks noGrp="1"/>
          </p:cNvSpPr>
          <p:nvPr>
            <p:ph idx="1"/>
          </p:nvPr>
        </p:nvSpPr>
        <p:spPr/>
        <p:txBody>
          <a:bodyPr vert="horz" lIns="45720" tIns="45720" rIns="45720" bIns="45720" rtlCol="0" anchor="t">
            <a:normAutofit/>
          </a:bodyPr>
          <a:lstStyle/>
          <a:p>
            <a:pPr>
              <a:buFont typeface="Arial" panose="020B0602020104020603" pitchFamily="34" charset="0"/>
              <a:buChar char="•"/>
            </a:pPr>
            <a:r>
              <a:rPr lang="en-US" dirty="0"/>
              <a:t>Word count limits</a:t>
            </a:r>
          </a:p>
          <a:p>
            <a:pPr>
              <a:buFont typeface="Arial" panose="020B0602020104020603" pitchFamily="34" charset="0"/>
              <a:buChar char="•"/>
            </a:pPr>
            <a:r>
              <a:rPr lang="en-US" dirty="0"/>
              <a:t>Number of tables and figures permitted</a:t>
            </a:r>
          </a:p>
          <a:p>
            <a:pPr>
              <a:buFont typeface="Arial" panose="020B0602020104020603" pitchFamily="34" charset="0"/>
              <a:buChar char="•"/>
            </a:pPr>
            <a:r>
              <a:rPr lang="en-US" dirty="0"/>
              <a:t>Required sections/contents of sections</a:t>
            </a:r>
          </a:p>
          <a:p>
            <a:pPr marL="264795" lvl="1">
              <a:buFont typeface="Courier New" panose="020B0602020104020603" pitchFamily="34" charset="0"/>
              <a:buChar char="o"/>
            </a:pPr>
            <a:r>
              <a:rPr lang="en-US" sz="2000" dirty="0"/>
              <a:t>E.g., some journals require a more detailed literature review in the introduction, a separate theory section, a public health impact section, etc. </a:t>
            </a:r>
          </a:p>
        </p:txBody>
      </p:sp>
    </p:spTree>
    <p:extLst>
      <p:ext uri="{BB962C8B-B14F-4D97-AF65-F5344CB8AC3E}">
        <p14:creationId xmlns:p14="http://schemas.microsoft.com/office/powerpoint/2010/main" val="86486737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329A08-CCA0-F5C1-CA15-1AFAF9B74CE5}"/>
              </a:ext>
            </a:extLst>
          </p:cNvPr>
          <p:cNvSpPr>
            <a:spLocks noGrp="1"/>
          </p:cNvSpPr>
          <p:nvPr>
            <p:ph type="title"/>
          </p:nvPr>
        </p:nvSpPr>
        <p:spPr/>
        <p:txBody>
          <a:bodyPr/>
          <a:lstStyle/>
          <a:p>
            <a:r>
              <a:rPr lang="en-US"/>
              <a:t>Resources for choosing a journal</a:t>
            </a:r>
          </a:p>
        </p:txBody>
      </p:sp>
      <p:sp>
        <p:nvSpPr>
          <p:cNvPr id="3" name="Content Placeholder 2">
            <a:extLst>
              <a:ext uri="{FF2B5EF4-FFF2-40B4-BE49-F238E27FC236}">
                <a16:creationId xmlns:a16="http://schemas.microsoft.com/office/drawing/2014/main" id="{7FE85AA2-EF82-E0E2-BBBA-A2CC01F121C1}"/>
              </a:ext>
            </a:extLst>
          </p:cNvPr>
          <p:cNvSpPr>
            <a:spLocks noGrp="1"/>
          </p:cNvSpPr>
          <p:nvPr>
            <p:ph idx="1"/>
          </p:nvPr>
        </p:nvSpPr>
        <p:spPr/>
        <p:txBody>
          <a:bodyPr vert="horz" lIns="45720" tIns="45720" rIns="45720" bIns="45720" rtlCol="0" anchor="t">
            <a:normAutofit/>
          </a:bodyPr>
          <a:lstStyle/>
          <a:p>
            <a:pPr marL="0" indent="0">
              <a:buNone/>
            </a:pPr>
            <a:r>
              <a:rPr lang="en-US" dirty="0"/>
              <a:t>There are online resources available to help you find a good fit for your manuscript.</a:t>
            </a:r>
          </a:p>
          <a:p>
            <a:pPr marL="0" indent="0">
              <a:buNone/>
            </a:pPr>
            <a:endParaRPr lang="en-US" dirty="0">
              <a:ea typeface="+mn-lt"/>
              <a:cs typeface="+mn-lt"/>
            </a:endParaRPr>
          </a:p>
          <a:p>
            <a:pPr marL="0" indent="0">
              <a:buNone/>
            </a:pPr>
            <a:r>
              <a:rPr lang="en-US" b="1" dirty="0">
                <a:ea typeface="+mn-lt"/>
                <a:cs typeface="+mn-lt"/>
              </a:rPr>
              <a:t>SJR:</a:t>
            </a:r>
            <a:r>
              <a:rPr lang="en-US" dirty="0">
                <a:ea typeface="+mn-lt"/>
                <a:cs typeface="+mn-lt"/>
              </a:rPr>
              <a:t> </a:t>
            </a:r>
            <a:r>
              <a:rPr lang="en-US" dirty="0">
                <a:ea typeface="+mn-lt"/>
                <a:cs typeface="+mn-lt"/>
                <a:hlinkClick r:id="rId2"/>
              </a:rPr>
              <a:t>https://www.scimagojr.com/</a:t>
            </a:r>
            <a:endParaRPr lang="en-US" dirty="0">
              <a:ea typeface="+mn-lt"/>
              <a:cs typeface="+mn-lt"/>
            </a:endParaRPr>
          </a:p>
          <a:p>
            <a:pPr marL="264795" lvl="1">
              <a:buFont typeface="Courier New" panose="020B0602020104020603" pitchFamily="34" charset="0"/>
              <a:buChar char="o"/>
            </a:pPr>
            <a:r>
              <a:rPr lang="en-US" sz="2000" dirty="0">
                <a:ea typeface="+mn-lt"/>
                <a:cs typeface="+mn-lt"/>
              </a:rPr>
              <a:t>Look up journals to find their impact factor, rank in specific subfields, and similar journals </a:t>
            </a:r>
          </a:p>
          <a:p>
            <a:pPr marL="264795" lvl="1">
              <a:buFont typeface="Courier New" panose="020B0602020104020603" pitchFamily="34" charset="0"/>
              <a:buChar char="o"/>
            </a:pPr>
            <a:r>
              <a:rPr lang="en-US" sz="2000" dirty="0">
                <a:ea typeface="+mn-lt"/>
                <a:cs typeface="+mn-lt"/>
              </a:rPr>
              <a:t>Can also help you assess journal credibility.</a:t>
            </a:r>
          </a:p>
          <a:p>
            <a:pPr marL="0" indent="0">
              <a:buNone/>
            </a:pPr>
            <a:r>
              <a:rPr lang="en-US" b="1" dirty="0">
                <a:ea typeface="+mn-lt"/>
                <a:cs typeface="+mn-lt"/>
              </a:rPr>
              <a:t>JANE:</a:t>
            </a:r>
            <a:r>
              <a:rPr lang="en-US" dirty="0">
                <a:ea typeface="+mn-lt"/>
                <a:cs typeface="+mn-lt"/>
              </a:rPr>
              <a:t> </a:t>
            </a:r>
            <a:r>
              <a:rPr lang="en-US" dirty="0">
                <a:ea typeface="+mn-lt"/>
                <a:cs typeface="+mn-lt"/>
                <a:hlinkClick r:id="rId3"/>
              </a:rPr>
              <a:t>https://jane.biosemantics.org/</a:t>
            </a:r>
            <a:endParaRPr lang="en-US"/>
          </a:p>
          <a:p>
            <a:pPr marL="264795" lvl="1">
              <a:buFont typeface="Courier New" panose="020B0602020104020603" pitchFamily="34" charset="0"/>
              <a:buChar char="o"/>
            </a:pPr>
            <a:r>
              <a:rPr lang="en-US" sz="2000" dirty="0"/>
              <a:t>Paste in your abstract or manuscript text and it finds journals that have published similar articles.</a:t>
            </a:r>
          </a:p>
        </p:txBody>
      </p:sp>
    </p:spTree>
    <p:extLst>
      <p:ext uri="{BB962C8B-B14F-4D97-AF65-F5344CB8AC3E}">
        <p14:creationId xmlns:p14="http://schemas.microsoft.com/office/powerpoint/2010/main" val="92441515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351B04-27CD-1DED-E81F-2C5248C84020}"/>
              </a:ext>
            </a:extLst>
          </p:cNvPr>
          <p:cNvSpPr>
            <a:spLocks noGrp="1"/>
          </p:cNvSpPr>
          <p:nvPr>
            <p:ph type="title"/>
          </p:nvPr>
        </p:nvSpPr>
        <p:spPr/>
        <p:txBody>
          <a:bodyPr/>
          <a:lstStyle/>
          <a:p>
            <a:r>
              <a:rPr lang="en-US"/>
              <a:t>When should you choose a journal?</a:t>
            </a:r>
          </a:p>
        </p:txBody>
      </p:sp>
      <p:sp>
        <p:nvSpPr>
          <p:cNvPr id="3" name="Content Placeholder 2">
            <a:extLst>
              <a:ext uri="{FF2B5EF4-FFF2-40B4-BE49-F238E27FC236}">
                <a16:creationId xmlns:a16="http://schemas.microsoft.com/office/drawing/2014/main" id="{2C51C99F-0983-1079-C121-079F00E8E2BE}"/>
              </a:ext>
            </a:extLst>
          </p:cNvPr>
          <p:cNvSpPr>
            <a:spLocks noGrp="1"/>
          </p:cNvSpPr>
          <p:nvPr>
            <p:ph idx="1"/>
          </p:nvPr>
        </p:nvSpPr>
        <p:spPr/>
        <p:txBody>
          <a:bodyPr vert="horz" lIns="45720" tIns="45720" rIns="45720" bIns="45720" rtlCol="0" anchor="t">
            <a:normAutofit/>
          </a:bodyPr>
          <a:lstStyle/>
          <a:p>
            <a:pPr marL="342900" indent="-342900">
              <a:buFont typeface="Arial" panose="020B0602020104020603" pitchFamily="34" charset="0"/>
              <a:buChar char="•"/>
            </a:pPr>
            <a:r>
              <a:rPr lang="en-US" dirty="0"/>
              <a:t>This can vary, but typically early in the writing process</a:t>
            </a:r>
          </a:p>
          <a:p>
            <a:pPr marL="342900" indent="-342900">
              <a:buFont typeface="Arial" panose="020B0602020104020603" pitchFamily="34" charset="0"/>
              <a:buChar char="•"/>
            </a:pPr>
            <a:r>
              <a:rPr lang="en-US" dirty="0"/>
              <a:t>Figuring out the manuscript 'story' and choosing its journal home will happen in tandem</a:t>
            </a:r>
          </a:p>
          <a:p>
            <a:pPr marL="342900" indent="-342900">
              <a:buFont typeface="Arial" panose="020B0602020104020603" pitchFamily="34" charset="0"/>
              <a:buChar char="•"/>
            </a:pPr>
            <a:r>
              <a:rPr lang="en-US" dirty="0"/>
              <a:t>Journal requirements will inform how you write the manuscript, but, to some degree, how you (want) to write the manuscript – or how it needs to be written to convey your findings – should dictate the journal you choose.</a:t>
            </a:r>
          </a:p>
          <a:p>
            <a:pPr marL="342900" indent="-342900">
              <a:buFont typeface="Arial" panose="020B0602020104020603" pitchFamily="34" charset="0"/>
              <a:buChar char="•"/>
            </a:pPr>
            <a:r>
              <a:rPr lang="en-US" dirty="0"/>
              <a:t>Try to select a first-choice journal and 1-2 journals you will submit to if you get a rejection (it helps if the journals all have somewhat similar word counts!)</a:t>
            </a:r>
          </a:p>
          <a:p>
            <a:pPr marL="342900" indent="-342900">
              <a:buFont typeface="Arial" panose="020B0602020104020603" pitchFamily="34" charset="0"/>
              <a:buChar char="•"/>
            </a:pPr>
            <a:r>
              <a:rPr lang="en-US" dirty="0"/>
              <a:t>Reassess your journal choice throughout and at the end of the writing process</a:t>
            </a:r>
          </a:p>
          <a:p>
            <a:pPr>
              <a:buFont typeface="Arial" panose="020B0602020104020603" pitchFamily="34" charset="0"/>
              <a:buChar char="•"/>
            </a:pPr>
            <a:endParaRPr lang="en-US" dirty="0"/>
          </a:p>
          <a:p>
            <a:pPr>
              <a:buFont typeface="Arial" panose="020B0602020104020603" pitchFamily="34" charset="0"/>
              <a:buChar char="•"/>
            </a:pPr>
            <a:endParaRPr lang="en-US" dirty="0"/>
          </a:p>
        </p:txBody>
      </p:sp>
    </p:spTree>
    <p:extLst>
      <p:ext uri="{BB962C8B-B14F-4D97-AF65-F5344CB8AC3E}">
        <p14:creationId xmlns:p14="http://schemas.microsoft.com/office/powerpoint/2010/main" val="9811926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B337D3-303E-91DB-4F33-5BD586B8EB5A}"/>
              </a:ext>
            </a:extLst>
          </p:cNvPr>
          <p:cNvSpPr>
            <a:spLocks noGrp="1"/>
          </p:cNvSpPr>
          <p:nvPr>
            <p:ph type="title"/>
          </p:nvPr>
        </p:nvSpPr>
        <p:spPr/>
        <p:txBody>
          <a:bodyPr/>
          <a:lstStyle/>
          <a:p>
            <a:r>
              <a:rPr lang="en-US"/>
              <a:t>Preparing to submit your manuscript</a:t>
            </a:r>
          </a:p>
        </p:txBody>
      </p:sp>
      <p:sp>
        <p:nvSpPr>
          <p:cNvPr id="3" name="Content Placeholder 2">
            <a:extLst>
              <a:ext uri="{FF2B5EF4-FFF2-40B4-BE49-F238E27FC236}">
                <a16:creationId xmlns:a16="http://schemas.microsoft.com/office/drawing/2014/main" id="{08EFAEEE-D593-6283-5F03-E8A428EDC370}"/>
              </a:ext>
            </a:extLst>
          </p:cNvPr>
          <p:cNvSpPr>
            <a:spLocks noGrp="1"/>
          </p:cNvSpPr>
          <p:nvPr>
            <p:ph idx="1"/>
          </p:nvPr>
        </p:nvSpPr>
        <p:spPr/>
        <p:txBody>
          <a:bodyPr vert="horz" lIns="45720" tIns="45720" rIns="45720" bIns="45720" rtlCol="0" anchor="t">
            <a:normAutofit/>
          </a:bodyPr>
          <a:lstStyle/>
          <a:p>
            <a:pPr>
              <a:buFont typeface="Arial,Sans-Serif" panose="020B0602020104020603" pitchFamily="34" charset="0"/>
              <a:buChar char="•"/>
            </a:pPr>
            <a:endParaRPr lang="en-US" dirty="0">
              <a:latin typeface="TW Cen MT"/>
            </a:endParaRPr>
          </a:p>
          <a:p>
            <a:pPr>
              <a:buFont typeface="Arial,Sans-Serif" panose="020B0602020104020603" pitchFamily="34" charset="0"/>
              <a:buChar char="•"/>
            </a:pPr>
            <a:endParaRPr lang="en-US" dirty="0">
              <a:latin typeface="TW Cen MT"/>
            </a:endParaRPr>
          </a:p>
          <a:p>
            <a:pPr>
              <a:buFont typeface="Arial,Sans-Serif" panose="020B0602020104020603" pitchFamily="34" charset="0"/>
              <a:buChar char="•"/>
            </a:pPr>
            <a:r>
              <a:rPr lang="en-US">
                <a:latin typeface="TW Cen MT"/>
              </a:rPr>
              <a:t>Getting everything ready to submit and actually submitting can be a tedious process </a:t>
            </a:r>
            <a:endParaRPr lang="en-US"/>
          </a:p>
          <a:p>
            <a:pPr>
              <a:buFont typeface="Arial,Sans-Serif" panose="020B0602020104020603" pitchFamily="34" charset="0"/>
              <a:buChar char="•"/>
            </a:pPr>
            <a:r>
              <a:rPr lang="en-US">
                <a:latin typeface="TW Cen MT"/>
              </a:rPr>
              <a:t>You will need to pay attention to details </a:t>
            </a:r>
          </a:p>
          <a:p>
            <a:pPr>
              <a:buFont typeface="Arial,Sans-Serif" panose="020B0602020104020603" pitchFamily="34" charset="0"/>
              <a:buChar char="•"/>
            </a:pPr>
            <a:r>
              <a:rPr lang="en-US">
                <a:latin typeface="TW Cen MT"/>
              </a:rPr>
              <a:t>Set aside half a day to submit your manuscript </a:t>
            </a:r>
            <a:endParaRPr lang="en-US"/>
          </a:p>
        </p:txBody>
      </p:sp>
    </p:spTree>
    <p:extLst>
      <p:ext uri="{BB962C8B-B14F-4D97-AF65-F5344CB8AC3E}">
        <p14:creationId xmlns:p14="http://schemas.microsoft.com/office/powerpoint/2010/main" val="320536956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C6A221-74FE-AAF3-A0D8-0C16540DEEF2}"/>
              </a:ext>
            </a:extLst>
          </p:cNvPr>
          <p:cNvSpPr>
            <a:spLocks noGrp="1"/>
          </p:cNvSpPr>
          <p:nvPr>
            <p:ph type="title"/>
          </p:nvPr>
        </p:nvSpPr>
        <p:spPr/>
        <p:txBody>
          <a:bodyPr/>
          <a:lstStyle/>
          <a:p>
            <a:r>
              <a:rPr lang="en-US"/>
              <a:t>Preparing to submit</a:t>
            </a:r>
          </a:p>
        </p:txBody>
      </p:sp>
      <p:sp>
        <p:nvSpPr>
          <p:cNvPr id="3" name="Content Placeholder 2">
            <a:extLst>
              <a:ext uri="{FF2B5EF4-FFF2-40B4-BE49-F238E27FC236}">
                <a16:creationId xmlns:a16="http://schemas.microsoft.com/office/drawing/2014/main" id="{8F4B931A-D263-1B92-7BAD-B5CE71B569BC}"/>
              </a:ext>
            </a:extLst>
          </p:cNvPr>
          <p:cNvSpPr>
            <a:spLocks noGrp="1"/>
          </p:cNvSpPr>
          <p:nvPr>
            <p:ph idx="1"/>
          </p:nvPr>
        </p:nvSpPr>
        <p:spPr>
          <a:xfrm>
            <a:off x="1034566" y="1743206"/>
            <a:ext cx="9720073" cy="5223770"/>
          </a:xfrm>
        </p:spPr>
        <p:txBody>
          <a:bodyPr vert="horz" lIns="45720" tIns="45720" rIns="45720" bIns="45720" rtlCol="0" anchor="t">
            <a:normAutofit/>
          </a:bodyPr>
          <a:lstStyle/>
          <a:p>
            <a:pPr marL="0" indent="0">
              <a:buNone/>
            </a:pPr>
            <a:r>
              <a:rPr lang="en-US"/>
              <a:t>Once you have chosen a journal, written the manuscript, and have coauthor approval it is time to submit!</a:t>
            </a:r>
            <a:endParaRPr lang="en-US" dirty="0"/>
          </a:p>
          <a:p>
            <a:pPr>
              <a:buFont typeface="Wingdings" panose="020B0602020104020603" pitchFamily="34" charset="0"/>
              <a:buChar char="ü"/>
            </a:pPr>
            <a:r>
              <a:rPr lang="en-US"/>
              <a:t>Review and re-review the author guidelines on the journal website (typically under guide for authors')</a:t>
            </a:r>
            <a:endParaRPr lang="en-US" dirty="0"/>
          </a:p>
          <a:p>
            <a:pPr marL="264795" lvl="1">
              <a:buFont typeface="Courier New" panose="020B0602020104020603" pitchFamily="34" charset="0"/>
              <a:buChar char="o"/>
            </a:pPr>
            <a:r>
              <a:rPr lang="en-US"/>
              <a:t>Know that these will often feel unclear and contradictory!</a:t>
            </a:r>
            <a:endParaRPr lang="en-US" dirty="0"/>
          </a:p>
          <a:p>
            <a:pPr>
              <a:buFont typeface="Wingdings" panose="020B0602020104020603" pitchFamily="34" charset="0"/>
              <a:buChar char="ü"/>
            </a:pPr>
            <a:r>
              <a:rPr lang="en-US"/>
              <a:t>Make final changes to formatting, citations, etc. to meet the journal requirements </a:t>
            </a:r>
          </a:p>
          <a:p>
            <a:pPr marL="264795" lvl="1">
              <a:buFont typeface="Courier New" panose="020B0602020104020603" pitchFamily="34" charset="0"/>
              <a:buChar char="o"/>
            </a:pPr>
            <a:r>
              <a:rPr lang="en-US"/>
              <a:t>If you don't, they will probably send it back to you, extending the review time</a:t>
            </a:r>
          </a:p>
          <a:p>
            <a:pPr marL="264795" lvl="1">
              <a:buFont typeface="Courier New" panose="020B0602020104020603" pitchFamily="34" charset="0"/>
              <a:buChar char="o"/>
            </a:pPr>
            <a:r>
              <a:rPr lang="en-US"/>
              <a:t>Using 'I' and 'we' can often be journal dependent, so edit as needed</a:t>
            </a:r>
            <a:endParaRPr lang="en-US" dirty="0"/>
          </a:p>
          <a:p>
            <a:pPr>
              <a:buFont typeface="Wingdings" panose="020B0602020104020603" pitchFamily="34" charset="0"/>
              <a:buChar char="ü"/>
            </a:pPr>
            <a:r>
              <a:rPr lang="en-US"/>
              <a:t>De-identify the manuscript</a:t>
            </a:r>
            <a:endParaRPr lang="en-US" dirty="0"/>
          </a:p>
          <a:p>
            <a:pPr marL="264795" lvl="1">
              <a:buFont typeface="Courier New" panose="020B0602020104020603" pitchFamily="34" charset="0"/>
              <a:buChar char="o"/>
            </a:pPr>
            <a:r>
              <a:rPr lang="en-US"/>
              <a:t>Take author names off the first page</a:t>
            </a:r>
          </a:p>
          <a:p>
            <a:pPr marL="264795" lvl="1">
              <a:buFont typeface="Courier New" panose="020B0602020104020603" pitchFamily="34" charset="0"/>
              <a:buChar char="o"/>
            </a:pPr>
            <a:r>
              <a:rPr lang="en-US"/>
              <a:t>Replace "this study was approved by the IRB at University of South Carolina" with "this study was approved by the IRB at [blinded for review]"</a:t>
            </a:r>
          </a:p>
          <a:p>
            <a:pPr marL="264795" lvl="1">
              <a:buFont typeface="Courier New" panose="020B0602020104020603" pitchFamily="34" charset="0"/>
              <a:buChar char="o"/>
            </a:pPr>
            <a:r>
              <a:rPr lang="en-US"/>
              <a:t>If applicable, remove other information that could be identifying</a:t>
            </a:r>
            <a:endParaRPr lang="en-US" dirty="0"/>
          </a:p>
        </p:txBody>
      </p:sp>
    </p:spTree>
    <p:extLst>
      <p:ext uri="{BB962C8B-B14F-4D97-AF65-F5344CB8AC3E}">
        <p14:creationId xmlns:p14="http://schemas.microsoft.com/office/powerpoint/2010/main" val="38515442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
                                            <p:txEl>
                                              <p:pRg st="8" end="8"/>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461F7D-8B2B-51D3-6569-CCED6F719970}"/>
              </a:ext>
            </a:extLst>
          </p:cNvPr>
          <p:cNvSpPr>
            <a:spLocks noGrp="1"/>
          </p:cNvSpPr>
          <p:nvPr>
            <p:ph type="title"/>
          </p:nvPr>
        </p:nvSpPr>
        <p:spPr/>
        <p:txBody>
          <a:bodyPr/>
          <a:lstStyle/>
          <a:p>
            <a:r>
              <a:rPr lang="en-US"/>
              <a:t>PREPARING TO SUBMIT</a:t>
            </a:r>
            <a:endParaRPr lang="en-US">
              <a:solidFill>
                <a:srgbClr val="000000"/>
              </a:solidFill>
            </a:endParaRPr>
          </a:p>
        </p:txBody>
      </p:sp>
      <p:sp>
        <p:nvSpPr>
          <p:cNvPr id="3" name="Content Placeholder 2">
            <a:extLst>
              <a:ext uri="{FF2B5EF4-FFF2-40B4-BE49-F238E27FC236}">
                <a16:creationId xmlns:a16="http://schemas.microsoft.com/office/drawing/2014/main" id="{30A5A6F9-00D7-76C8-C8B7-CC9662209A16}"/>
              </a:ext>
            </a:extLst>
          </p:cNvPr>
          <p:cNvSpPr>
            <a:spLocks noGrp="1"/>
          </p:cNvSpPr>
          <p:nvPr>
            <p:ph idx="1"/>
          </p:nvPr>
        </p:nvSpPr>
        <p:spPr>
          <a:xfrm>
            <a:off x="1024128" y="2129425"/>
            <a:ext cx="9720073" cy="4357386"/>
          </a:xfrm>
        </p:spPr>
        <p:txBody>
          <a:bodyPr vert="horz" lIns="45720" tIns="45720" rIns="45720" bIns="45720" rtlCol="0" anchor="t">
            <a:normAutofit fontScale="92500" lnSpcReduction="20000"/>
          </a:bodyPr>
          <a:lstStyle/>
          <a:p>
            <a:pPr>
              <a:buFont typeface="Wingdings,Sans-Serif" panose="020B0602020104020603" pitchFamily="34" charset="0"/>
              <a:buChar char="ü"/>
            </a:pPr>
            <a:r>
              <a:rPr lang="en-US" sz="2800" b="1" dirty="0">
                <a:latin typeface="TW Cen MT"/>
              </a:rPr>
              <a:t>Create an account to submit using the journal's online system</a:t>
            </a:r>
          </a:p>
          <a:p>
            <a:pPr>
              <a:buFont typeface="Wingdings,Sans-Serif" panose="020B0602020104020603" pitchFamily="34" charset="0"/>
              <a:buChar char="ü"/>
            </a:pPr>
            <a:r>
              <a:rPr lang="en-US" sz="2800" b="1" dirty="0">
                <a:latin typeface="TW Cen MT"/>
              </a:rPr>
              <a:t>Depending on journal guidelines, you will likely need to:</a:t>
            </a:r>
            <a:endParaRPr lang="en-US" b="1" dirty="0"/>
          </a:p>
          <a:p>
            <a:pPr marL="447675" lvl="2">
              <a:buFont typeface="Courier New" pitchFamily="18" charset="2"/>
              <a:buChar char="o"/>
            </a:pPr>
            <a:endParaRPr lang="en-US" sz="2400" dirty="0">
              <a:latin typeface="TW Cen MT"/>
            </a:endParaRPr>
          </a:p>
          <a:p>
            <a:pPr marL="447675" lvl="2">
              <a:buFont typeface="Courier New" pitchFamily="18" charset="2"/>
              <a:buChar char="o"/>
            </a:pPr>
            <a:r>
              <a:rPr lang="en-US" sz="2400" dirty="0">
                <a:latin typeface="TW Cen MT"/>
              </a:rPr>
              <a:t>Create a separate </a:t>
            </a:r>
            <a:r>
              <a:rPr lang="en-US" sz="2400" u="sng" dirty="0">
                <a:latin typeface="TW Cen MT"/>
              </a:rPr>
              <a:t>title page</a:t>
            </a:r>
            <a:r>
              <a:rPr lang="en-US" sz="2400" dirty="0">
                <a:latin typeface="TW Cen MT"/>
              </a:rPr>
              <a:t> (title of paper and author names)</a:t>
            </a:r>
            <a:endParaRPr lang="en-US" sz="2400" dirty="0"/>
          </a:p>
          <a:p>
            <a:pPr marL="447675" lvl="2">
              <a:buFont typeface="Courier New" panose="020B0602020104020603" pitchFamily="34" charset="0"/>
              <a:buChar char="o"/>
            </a:pPr>
            <a:r>
              <a:rPr lang="en-US" sz="2400" dirty="0">
                <a:latin typeface="TW Cen MT"/>
              </a:rPr>
              <a:t>Submit a separate </a:t>
            </a:r>
            <a:r>
              <a:rPr lang="en-US" sz="2400" u="sng" dirty="0">
                <a:latin typeface="TW Cen MT"/>
              </a:rPr>
              <a:t>abstract </a:t>
            </a:r>
            <a:r>
              <a:rPr lang="en-US" sz="2400" dirty="0">
                <a:latin typeface="TW Cen MT"/>
              </a:rPr>
              <a:t>(adhering to a specific word count, usually 200-350 words)</a:t>
            </a:r>
            <a:endParaRPr lang="en-US" sz="2400" dirty="0">
              <a:latin typeface="Tw Cen MT" panose="020B0602020104020603"/>
            </a:endParaRPr>
          </a:p>
          <a:p>
            <a:pPr marL="447675" lvl="2">
              <a:buFont typeface="Courier New" panose="020B0602020104020603" pitchFamily="34" charset="0"/>
              <a:buChar char="o"/>
            </a:pPr>
            <a:r>
              <a:rPr lang="en-US" sz="2400" dirty="0">
                <a:latin typeface="TW Cen MT"/>
              </a:rPr>
              <a:t>Select ~5 </a:t>
            </a:r>
            <a:r>
              <a:rPr lang="en-US" sz="2400" u="sng" dirty="0">
                <a:latin typeface="TW Cen MT"/>
              </a:rPr>
              <a:t>key words</a:t>
            </a:r>
            <a:r>
              <a:rPr lang="en-US" sz="2400" dirty="0">
                <a:latin typeface="TW Cen MT"/>
              </a:rPr>
              <a:t> from a pre-existing list that will help categorize and identify your manuscript</a:t>
            </a:r>
            <a:endParaRPr lang="en-US" sz="2400" dirty="0">
              <a:latin typeface="Tw Cen MT" panose="020B0602020104020603"/>
            </a:endParaRPr>
          </a:p>
          <a:p>
            <a:pPr marL="447675" lvl="2">
              <a:buFont typeface="Courier New" panose="020B0602020104020603" pitchFamily="34" charset="0"/>
              <a:buChar char="o"/>
            </a:pPr>
            <a:r>
              <a:rPr lang="en-US" sz="2400" dirty="0">
                <a:latin typeface="TW Cen MT"/>
              </a:rPr>
              <a:t>Provide au</a:t>
            </a:r>
            <a:r>
              <a:rPr lang="en-US" sz="2400" u="sng" dirty="0">
                <a:latin typeface="TW Cen MT"/>
              </a:rPr>
              <a:t>thor and co-author information</a:t>
            </a:r>
            <a:r>
              <a:rPr lang="en-US" sz="2400" dirty="0">
                <a:latin typeface="TW Cen MT"/>
              </a:rPr>
              <a:t> </a:t>
            </a:r>
            <a:endParaRPr lang="en-US" sz="2400" dirty="0">
              <a:latin typeface="Tw Cen MT" panose="020B0602020104020603"/>
            </a:endParaRPr>
          </a:p>
          <a:p>
            <a:pPr lvl="4">
              <a:buFont typeface="Wingdings" panose="020B0602020104020603" pitchFamily="34" charset="0"/>
              <a:buChar char="§"/>
            </a:pPr>
            <a:r>
              <a:rPr lang="en-US" sz="2400" dirty="0">
                <a:latin typeface="TW Cen MT"/>
              </a:rPr>
              <a:t>Name, degrees, department, university/institution, email, address, phone number (sometimes)</a:t>
            </a:r>
          </a:p>
          <a:p>
            <a:pPr lvl="4">
              <a:buFont typeface="Wingdings" panose="020B0602020104020603" pitchFamily="34" charset="0"/>
              <a:buChar char="§"/>
            </a:pPr>
            <a:r>
              <a:rPr lang="en-US" sz="2400" dirty="0">
                <a:latin typeface="TW Cen MT"/>
              </a:rPr>
              <a:t>Make sure to ask your co-authors what information to provide if you are unsure </a:t>
            </a:r>
          </a:p>
          <a:p>
            <a:pPr marL="447675" lvl="2">
              <a:buFont typeface="Courier New" panose="020B0602020104020603" pitchFamily="34" charset="0"/>
              <a:buChar char="o"/>
            </a:pPr>
            <a:r>
              <a:rPr lang="en-US" sz="2400" dirty="0">
                <a:latin typeface="TW Cen MT"/>
              </a:rPr>
              <a:t>You may need the funder name and grant numbers</a:t>
            </a:r>
          </a:p>
        </p:txBody>
      </p:sp>
    </p:spTree>
    <p:extLst>
      <p:ext uri="{BB962C8B-B14F-4D97-AF65-F5344CB8AC3E}">
        <p14:creationId xmlns:p14="http://schemas.microsoft.com/office/powerpoint/2010/main" val="6178146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
                                            <p:txEl>
                                              <p:pRg st="7" end="7"/>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A5D2A4-EDC5-378E-898A-C827F6650340}"/>
              </a:ext>
            </a:extLst>
          </p:cNvPr>
          <p:cNvSpPr>
            <a:spLocks noGrp="1"/>
          </p:cNvSpPr>
          <p:nvPr>
            <p:ph type="title"/>
          </p:nvPr>
        </p:nvSpPr>
        <p:spPr/>
        <p:txBody>
          <a:bodyPr/>
          <a:lstStyle/>
          <a:p>
            <a:r>
              <a:rPr lang="en-US" sz="5000" cap="all" baseline="0">
                <a:solidFill>
                  <a:srgbClr val="FFFFFF"/>
                </a:solidFill>
                <a:latin typeface="Tw Cen MT Condensed"/>
              </a:rPr>
              <a:t>PREPARING TO SUBMIT</a:t>
            </a:r>
            <a:r>
              <a:rPr lang="en-US" sz="5000">
                <a:latin typeface="Tw Cen MT Condensed"/>
                <a:ea typeface="Tw Cen MT Condensed"/>
                <a:cs typeface="Tw Cen MT Condensed"/>
              </a:rPr>
              <a:t>​</a:t>
            </a:r>
            <a:endParaRPr lang="en-US"/>
          </a:p>
        </p:txBody>
      </p:sp>
      <p:sp>
        <p:nvSpPr>
          <p:cNvPr id="3" name="Content Placeholder 2">
            <a:extLst>
              <a:ext uri="{FF2B5EF4-FFF2-40B4-BE49-F238E27FC236}">
                <a16:creationId xmlns:a16="http://schemas.microsoft.com/office/drawing/2014/main" id="{A4AA7EF4-025E-E0DA-AD25-DB396AAC7C43}"/>
              </a:ext>
            </a:extLst>
          </p:cNvPr>
          <p:cNvSpPr>
            <a:spLocks noGrp="1"/>
          </p:cNvSpPr>
          <p:nvPr>
            <p:ph idx="1"/>
          </p:nvPr>
        </p:nvSpPr>
        <p:spPr>
          <a:xfrm>
            <a:off x="1024128" y="2223370"/>
            <a:ext cx="9720073" cy="4023360"/>
          </a:xfrm>
        </p:spPr>
        <p:txBody>
          <a:bodyPr vert="horz" lIns="45720" tIns="45720" rIns="45720" bIns="45720" rtlCol="0" anchor="t">
            <a:normAutofit/>
          </a:bodyPr>
          <a:lstStyle/>
          <a:p>
            <a:pPr marL="264795" lvl="1" indent="-264795">
              <a:buFont typeface="Wingdings,Sans-Serif"/>
              <a:buChar char="ü"/>
            </a:pPr>
            <a:r>
              <a:rPr lang="en-US" sz="2800" b="1" dirty="0">
                <a:solidFill>
                  <a:srgbClr val="FFFFFF"/>
                </a:solidFill>
                <a:latin typeface="TW Cen MT"/>
                <a:ea typeface="Arial"/>
                <a:cs typeface="Arial"/>
              </a:rPr>
              <a:t>Prepare separate</a:t>
            </a:r>
            <a:r>
              <a:rPr lang="en-US" sz="2800" b="1" baseline="0" dirty="0">
                <a:solidFill>
                  <a:srgbClr val="FFFFFF"/>
                </a:solidFill>
                <a:latin typeface="TW Cen MT"/>
                <a:ea typeface="Arial"/>
                <a:cs typeface="Arial"/>
              </a:rPr>
              <a:t> documents:</a:t>
            </a:r>
            <a:endParaRPr lang="en-US" dirty="0">
              <a:solidFill>
                <a:srgbClr val="FFFFFF"/>
              </a:solidFill>
              <a:latin typeface="Tw Cen MT" panose="020B0602020104020603"/>
              <a:ea typeface="Arial"/>
              <a:cs typeface="Arial"/>
            </a:endParaRPr>
          </a:p>
          <a:p>
            <a:pPr marL="0" lvl="1" indent="0">
              <a:buNone/>
            </a:pPr>
            <a:endParaRPr lang="en-US" sz="2800" dirty="0">
              <a:latin typeface="TW Cen MT"/>
              <a:cs typeface="Arial"/>
            </a:endParaRPr>
          </a:p>
          <a:p>
            <a:pPr marL="447675" lvl="2">
              <a:buFont typeface="Courier New,monospace"/>
              <a:buChar char="o"/>
            </a:pPr>
            <a:r>
              <a:rPr lang="en-US" sz="2400" baseline="0" dirty="0">
                <a:solidFill>
                  <a:srgbClr val="FFFFFF"/>
                </a:solidFill>
                <a:latin typeface="TW Cen MT"/>
                <a:ea typeface="Arial"/>
                <a:cs typeface="Arial"/>
              </a:rPr>
              <a:t>Title page (with authors names)</a:t>
            </a:r>
            <a:r>
              <a:rPr lang="en-US" sz="2400" dirty="0">
                <a:solidFill>
                  <a:srgbClr val="FFFFFF"/>
                </a:solidFill>
                <a:latin typeface="TW Cen MT"/>
                <a:ea typeface="Arial"/>
                <a:cs typeface="Arial"/>
              </a:rPr>
              <a:t>​</a:t>
            </a:r>
            <a:endParaRPr lang="en-US" sz="2400" dirty="0">
              <a:solidFill>
                <a:srgbClr val="FFFFFF"/>
              </a:solidFill>
              <a:latin typeface="Tw Cen MT" panose="020B0602020104020603"/>
              <a:ea typeface="Arial"/>
              <a:cs typeface="Arial"/>
            </a:endParaRPr>
          </a:p>
          <a:p>
            <a:pPr marL="447675" lvl="2">
              <a:buFont typeface="Courier New,monospace"/>
              <a:buChar char="o"/>
            </a:pPr>
            <a:r>
              <a:rPr lang="en-US" sz="2400" baseline="0" dirty="0">
                <a:solidFill>
                  <a:srgbClr val="FFFFFF"/>
                </a:solidFill>
                <a:latin typeface="TW Cen MT"/>
                <a:ea typeface="Arial"/>
                <a:cs typeface="Arial"/>
              </a:rPr>
              <a:t>Main text (de-identified)</a:t>
            </a:r>
            <a:r>
              <a:rPr lang="en-US" sz="2400" dirty="0">
                <a:solidFill>
                  <a:srgbClr val="FFFFFF"/>
                </a:solidFill>
                <a:latin typeface="TW Cen MT"/>
                <a:ea typeface="Arial"/>
                <a:cs typeface="Arial"/>
              </a:rPr>
              <a:t>​</a:t>
            </a:r>
            <a:endParaRPr lang="en-US" sz="2400" dirty="0">
              <a:solidFill>
                <a:srgbClr val="FFFFFF"/>
              </a:solidFill>
              <a:latin typeface="Tw Cen MT" panose="020B0602020104020603"/>
              <a:ea typeface="Arial"/>
              <a:cs typeface="Arial"/>
            </a:endParaRPr>
          </a:p>
          <a:p>
            <a:pPr marL="447675" lvl="2">
              <a:buFont typeface="Courier New,monospace"/>
              <a:buChar char="o"/>
            </a:pPr>
            <a:r>
              <a:rPr lang="en-US" sz="2400" baseline="0" dirty="0">
                <a:solidFill>
                  <a:srgbClr val="FFFFFF"/>
                </a:solidFill>
                <a:latin typeface="TW Cen MT"/>
                <a:ea typeface="Arial"/>
                <a:cs typeface="Arial"/>
              </a:rPr>
              <a:t>Table x (sometimes each table needs to be saved as its own document)</a:t>
            </a:r>
            <a:r>
              <a:rPr lang="en-US" sz="2400" dirty="0">
                <a:solidFill>
                  <a:srgbClr val="FFFFFF"/>
                </a:solidFill>
                <a:latin typeface="TW Cen MT"/>
                <a:ea typeface="Arial"/>
                <a:cs typeface="Arial"/>
              </a:rPr>
              <a:t>​</a:t>
            </a:r>
            <a:endParaRPr lang="en-US" sz="2400" dirty="0">
              <a:solidFill>
                <a:srgbClr val="FFFFFF"/>
              </a:solidFill>
              <a:latin typeface="Tw Cen MT" panose="020B0602020104020603"/>
              <a:ea typeface="Arial"/>
              <a:cs typeface="Arial"/>
            </a:endParaRPr>
          </a:p>
          <a:p>
            <a:pPr marL="447675" lvl="2">
              <a:buFont typeface="Courier New,monospace"/>
              <a:buChar char="o"/>
            </a:pPr>
            <a:r>
              <a:rPr lang="en-US" sz="2400" baseline="0" dirty="0">
                <a:solidFill>
                  <a:srgbClr val="FFFFFF"/>
                </a:solidFill>
                <a:latin typeface="TW Cen MT"/>
                <a:ea typeface="Arial"/>
                <a:cs typeface="Arial"/>
              </a:rPr>
              <a:t>Figure x (sometimes each figure needs to be saved as its own document)</a:t>
            </a:r>
            <a:r>
              <a:rPr lang="en-US" sz="2400" dirty="0">
                <a:solidFill>
                  <a:srgbClr val="FFFFFF"/>
                </a:solidFill>
                <a:latin typeface="TW Cen MT"/>
                <a:ea typeface="Arial"/>
                <a:cs typeface="Arial"/>
              </a:rPr>
              <a:t>​</a:t>
            </a:r>
            <a:endParaRPr lang="en-US" sz="2400" dirty="0">
              <a:solidFill>
                <a:srgbClr val="FFFFFF"/>
              </a:solidFill>
              <a:latin typeface="Tw Cen MT" panose="020B0602020104020603"/>
              <a:ea typeface="Arial"/>
              <a:cs typeface="Arial"/>
            </a:endParaRPr>
          </a:p>
          <a:p>
            <a:pPr marL="447675" lvl="2">
              <a:buFont typeface="Courier New,monospace"/>
              <a:buChar char="o"/>
            </a:pPr>
            <a:r>
              <a:rPr lang="en-US" sz="2400" baseline="0" dirty="0">
                <a:solidFill>
                  <a:srgbClr val="FFFFFF"/>
                </a:solidFill>
                <a:latin typeface="TW Cen MT"/>
                <a:ea typeface="Arial"/>
                <a:cs typeface="Arial"/>
              </a:rPr>
              <a:t>Funding statement (sometimes can be included in main text)</a:t>
            </a:r>
            <a:r>
              <a:rPr lang="en-US" sz="2400" dirty="0">
                <a:solidFill>
                  <a:srgbClr val="FFFFFF"/>
                </a:solidFill>
                <a:latin typeface="TW Cen MT"/>
                <a:ea typeface="Arial"/>
                <a:cs typeface="Arial"/>
              </a:rPr>
              <a:t>​</a:t>
            </a:r>
            <a:endParaRPr lang="en-US" sz="2400" dirty="0">
              <a:solidFill>
                <a:srgbClr val="FFFFFF"/>
              </a:solidFill>
              <a:latin typeface="Tw Cen MT"/>
              <a:ea typeface="Arial"/>
              <a:cs typeface="Arial"/>
            </a:endParaRPr>
          </a:p>
          <a:p>
            <a:pPr marL="447675" lvl="2">
              <a:buFont typeface="Courier New,monospace"/>
              <a:buChar char="o"/>
            </a:pPr>
            <a:r>
              <a:rPr lang="en-US" sz="2400" baseline="0" dirty="0">
                <a:solidFill>
                  <a:srgbClr val="FFFFFF"/>
                </a:solidFill>
                <a:latin typeface="TW Cen MT"/>
                <a:ea typeface="Arial"/>
                <a:cs typeface="Arial"/>
              </a:rPr>
              <a:t>Acknowledgments (optional; sometimes can be included in the main text)</a:t>
            </a:r>
            <a:r>
              <a:rPr lang="en-US" sz="2400" dirty="0">
                <a:solidFill>
                  <a:srgbClr val="FFFFFF"/>
                </a:solidFill>
                <a:latin typeface="TW Cen MT"/>
                <a:ea typeface="Arial"/>
                <a:cs typeface="Arial"/>
              </a:rPr>
              <a:t>​</a:t>
            </a:r>
            <a:endParaRPr lang="en-US" sz="2400" dirty="0">
              <a:solidFill>
                <a:srgbClr val="FFFFFF"/>
              </a:solidFill>
              <a:latin typeface="Tw Cen MT" panose="020B0602020104020603"/>
              <a:ea typeface="Arial"/>
              <a:cs typeface="Arial"/>
            </a:endParaRPr>
          </a:p>
          <a:p>
            <a:pPr marL="447675" lvl="2">
              <a:buFont typeface="Courier New,monospace"/>
              <a:buChar char="o"/>
            </a:pPr>
            <a:r>
              <a:rPr lang="en-US" sz="2400" baseline="0" dirty="0">
                <a:solidFill>
                  <a:srgbClr val="FFFFFF"/>
                </a:solidFill>
                <a:latin typeface="TW Cen MT"/>
                <a:ea typeface="Arial"/>
                <a:cs typeface="Arial"/>
              </a:rPr>
              <a:t>Appendices (if any)</a:t>
            </a:r>
            <a:endParaRPr lang="en-US" sz="2000" dirty="0"/>
          </a:p>
        </p:txBody>
      </p:sp>
    </p:spTree>
    <p:extLst>
      <p:ext uri="{BB962C8B-B14F-4D97-AF65-F5344CB8AC3E}">
        <p14:creationId xmlns:p14="http://schemas.microsoft.com/office/powerpoint/2010/main" val="2756843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DF4658-1B9A-A6FF-196D-3D9A9446860E}"/>
              </a:ext>
            </a:extLst>
          </p:cNvPr>
          <p:cNvSpPr>
            <a:spLocks noGrp="1"/>
          </p:cNvSpPr>
          <p:nvPr>
            <p:ph type="title"/>
          </p:nvPr>
        </p:nvSpPr>
        <p:spPr/>
        <p:txBody>
          <a:bodyPr/>
          <a:lstStyle/>
          <a:p>
            <a:r>
              <a:rPr lang="en-US"/>
              <a:t>Cover letter</a:t>
            </a:r>
          </a:p>
        </p:txBody>
      </p:sp>
      <p:sp>
        <p:nvSpPr>
          <p:cNvPr id="3" name="Content Placeholder 2">
            <a:extLst>
              <a:ext uri="{FF2B5EF4-FFF2-40B4-BE49-F238E27FC236}">
                <a16:creationId xmlns:a16="http://schemas.microsoft.com/office/drawing/2014/main" id="{C642673B-9E7E-10F1-B99E-11D18D98175A}"/>
              </a:ext>
            </a:extLst>
          </p:cNvPr>
          <p:cNvSpPr>
            <a:spLocks noGrp="1"/>
          </p:cNvSpPr>
          <p:nvPr>
            <p:ph idx="1"/>
          </p:nvPr>
        </p:nvSpPr>
        <p:spPr>
          <a:xfrm>
            <a:off x="773607" y="2045918"/>
            <a:ext cx="4960184" cy="4743605"/>
          </a:xfrm>
        </p:spPr>
        <p:txBody>
          <a:bodyPr vert="horz" lIns="45720" tIns="45720" rIns="45720" bIns="45720" rtlCol="0" anchor="t">
            <a:normAutofit/>
          </a:bodyPr>
          <a:lstStyle/>
          <a:p>
            <a:pPr>
              <a:buFont typeface="Wingdings" panose="020B0602020104020603" pitchFamily="34" charset="0"/>
              <a:buChar char="ü"/>
            </a:pPr>
            <a:r>
              <a:rPr lang="en-US" dirty="0"/>
              <a:t>Write a cover letter</a:t>
            </a:r>
          </a:p>
          <a:p>
            <a:pPr marL="0" indent="0">
              <a:buNone/>
            </a:pPr>
            <a:r>
              <a:rPr lang="en-US" dirty="0"/>
              <a:t>The cover letter is a brief formal letter that introduces your submission. Typically, it should address:</a:t>
            </a:r>
          </a:p>
          <a:p>
            <a:pPr marL="264795" lvl="1">
              <a:buFont typeface="Courier New" panose="020B0602020104020603" pitchFamily="34" charset="0"/>
              <a:buChar char="o"/>
            </a:pPr>
            <a:r>
              <a:rPr lang="en-US" dirty="0"/>
              <a:t>The manuscript title and brief description</a:t>
            </a:r>
          </a:p>
          <a:p>
            <a:pPr marL="264795" lvl="1">
              <a:buFont typeface="Courier New" panose="020B0602020104020603" pitchFamily="34" charset="0"/>
              <a:buChar char="o"/>
            </a:pPr>
            <a:r>
              <a:rPr lang="en-US" dirty="0"/>
              <a:t>How your findings contributes to or expands the field of research </a:t>
            </a:r>
          </a:p>
          <a:p>
            <a:pPr marL="447675" lvl="2">
              <a:buFont typeface="Wingdings" panose="020B0602020104020603" pitchFamily="34" charset="0"/>
              <a:buChar char="§"/>
            </a:pPr>
            <a:r>
              <a:rPr lang="en-US" sz="1800" dirty="0"/>
              <a:t>How your findings, methods, etc. are distinct from previous research</a:t>
            </a:r>
          </a:p>
          <a:p>
            <a:pPr marL="447675" lvl="2">
              <a:buFont typeface="Wingdings" panose="020B0602020104020603" pitchFamily="34" charset="0"/>
              <a:buChar char="§"/>
            </a:pPr>
            <a:r>
              <a:rPr lang="en-US" sz="1800" dirty="0">
                <a:latin typeface="TW Cen MT"/>
              </a:rPr>
              <a:t>How your manuscript fits with the journal aims (key words)</a:t>
            </a:r>
          </a:p>
          <a:p>
            <a:pPr marL="264795" lvl="1">
              <a:buFont typeface="Courier New" panose="020B0602020104020603" pitchFamily="34" charset="0"/>
              <a:buChar char="o"/>
            </a:pPr>
            <a:r>
              <a:rPr lang="en-US" dirty="0"/>
              <a:t>Brief description of your most interesting finding(s)</a:t>
            </a:r>
          </a:p>
          <a:p>
            <a:pPr marL="264795" lvl="1">
              <a:buFont typeface="Courier New" panose="020B0602020104020603" pitchFamily="34" charset="0"/>
              <a:buChar char="o"/>
            </a:pPr>
            <a:r>
              <a:rPr lang="en-US" dirty="0"/>
              <a:t>A note about conflicts of interest or ethical adherence</a:t>
            </a:r>
          </a:p>
        </p:txBody>
      </p:sp>
      <p:pic>
        <p:nvPicPr>
          <p:cNvPr id="5" name="Picture 4" descr="A letter of a doctor&#10;&#10;Description automatically generated">
            <a:extLst>
              <a:ext uri="{FF2B5EF4-FFF2-40B4-BE49-F238E27FC236}">
                <a16:creationId xmlns:a16="http://schemas.microsoft.com/office/drawing/2014/main" id="{BC0BBBCF-57B1-E792-3E54-41B9C4B1C4D3}"/>
              </a:ext>
            </a:extLst>
          </p:cNvPr>
          <p:cNvPicPr>
            <a:picLocks noChangeAspect="1"/>
          </p:cNvPicPr>
          <p:nvPr/>
        </p:nvPicPr>
        <p:blipFill rotWithShape="1">
          <a:blip r:embed="rId2"/>
          <a:srcRect t="20778" r="174" b="-169"/>
          <a:stretch/>
        </p:blipFill>
        <p:spPr>
          <a:xfrm>
            <a:off x="6096000" y="1234336"/>
            <a:ext cx="5965141" cy="4921920"/>
          </a:xfrm>
          <a:prstGeom prst="rect">
            <a:avLst/>
          </a:prstGeom>
        </p:spPr>
      </p:pic>
      <p:sp>
        <p:nvSpPr>
          <p:cNvPr id="4" name="Rectangle 3">
            <a:extLst>
              <a:ext uri="{FF2B5EF4-FFF2-40B4-BE49-F238E27FC236}">
                <a16:creationId xmlns:a16="http://schemas.microsoft.com/office/drawing/2014/main" id="{64EBCC3D-D07C-4ED5-F071-0886A132F1FC}"/>
              </a:ext>
            </a:extLst>
          </p:cNvPr>
          <p:cNvSpPr/>
          <p:nvPr/>
        </p:nvSpPr>
        <p:spPr>
          <a:xfrm>
            <a:off x="6257366" y="1909481"/>
            <a:ext cx="5683622" cy="699247"/>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098ED31B-A967-B55C-2D59-7944BC5937A2}"/>
              </a:ext>
            </a:extLst>
          </p:cNvPr>
          <p:cNvSpPr/>
          <p:nvPr/>
        </p:nvSpPr>
        <p:spPr>
          <a:xfrm>
            <a:off x="6257366" y="2680448"/>
            <a:ext cx="5683622" cy="1237379"/>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D5BE1283-8320-C94D-4212-3C507BE0C450}"/>
              </a:ext>
            </a:extLst>
          </p:cNvPr>
          <p:cNvSpPr/>
          <p:nvPr/>
        </p:nvSpPr>
        <p:spPr>
          <a:xfrm>
            <a:off x="6257366" y="3993780"/>
            <a:ext cx="5683622" cy="856126"/>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a:extLst>
              <a:ext uri="{FF2B5EF4-FFF2-40B4-BE49-F238E27FC236}">
                <a16:creationId xmlns:a16="http://schemas.microsoft.com/office/drawing/2014/main" id="{0C7AAC04-301E-7038-2157-1381D6040732}"/>
              </a:ext>
            </a:extLst>
          </p:cNvPr>
          <p:cNvSpPr/>
          <p:nvPr/>
        </p:nvSpPr>
        <p:spPr>
          <a:xfrm>
            <a:off x="6257366" y="4925858"/>
            <a:ext cx="5683622" cy="390213"/>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244661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4"/>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6"/>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7"/>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grpId="0" nodeType="clickEffect">
                                  <p:stCondLst>
                                    <p:cond delay="0"/>
                                  </p:stCondLst>
                                  <p:childTnLst>
                                    <p:set>
                                      <p:cBhvr>
                                        <p:cTn id="48"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animBg="1"/>
      <p:bldP spid="7" grpId="0" animBg="1"/>
      <p:bldP spid="8"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83721F-03B1-A052-A884-363926A4EA3A}"/>
              </a:ext>
            </a:extLst>
          </p:cNvPr>
          <p:cNvSpPr>
            <a:spLocks noGrp="1"/>
          </p:cNvSpPr>
          <p:nvPr>
            <p:ph type="title"/>
          </p:nvPr>
        </p:nvSpPr>
        <p:spPr/>
        <p:txBody>
          <a:bodyPr/>
          <a:lstStyle/>
          <a:p>
            <a:r>
              <a:rPr lang="en-US" dirty="0"/>
              <a:t>Expectations during peer review process</a:t>
            </a:r>
          </a:p>
        </p:txBody>
      </p:sp>
      <p:sp>
        <p:nvSpPr>
          <p:cNvPr id="3" name="Content Placeholder 2">
            <a:extLst>
              <a:ext uri="{FF2B5EF4-FFF2-40B4-BE49-F238E27FC236}">
                <a16:creationId xmlns:a16="http://schemas.microsoft.com/office/drawing/2014/main" id="{627F73F2-4825-E23C-0EAE-E254327177DF}"/>
              </a:ext>
            </a:extLst>
          </p:cNvPr>
          <p:cNvSpPr>
            <a:spLocks noGrp="1"/>
          </p:cNvSpPr>
          <p:nvPr>
            <p:ph idx="1"/>
          </p:nvPr>
        </p:nvSpPr>
        <p:spPr>
          <a:xfrm>
            <a:off x="1024128" y="1908928"/>
            <a:ext cx="10214980" cy="4824638"/>
          </a:xfrm>
        </p:spPr>
        <p:txBody>
          <a:bodyPr vert="horz" lIns="45720" tIns="45720" rIns="45720" bIns="45720" rtlCol="0" anchor="t">
            <a:normAutofit fontScale="85000" lnSpcReduction="20000"/>
          </a:bodyPr>
          <a:lstStyle/>
          <a:p>
            <a:pPr marL="264795" lvl="1" indent="-264795">
              <a:buFont typeface="Wingdings,Sans-Serif"/>
              <a:buChar char="ü"/>
            </a:pPr>
            <a:r>
              <a:rPr lang="en-US" sz="3600" b="1" dirty="0">
                <a:latin typeface="TW Cen MT"/>
              </a:rPr>
              <a:t>Don't have any (just kidding...kind of)</a:t>
            </a:r>
          </a:p>
          <a:p>
            <a:pPr marL="0" lvl="1" indent="0">
              <a:buNone/>
            </a:pPr>
            <a:endParaRPr lang="en-US" sz="3600" dirty="0">
              <a:latin typeface="TW Cen MT"/>
            </a:endParaRPr>
          </a:p>
          <a:p>
            <a:pPr marL="447675" lvl="2" indent="-285750">
              <a:buFont typeface="Courier New,monospace"/>
              <a:buChar char="o"/>
            </a:pPr>
            <a:r>
              <a:rPr lang="en-US" sz="3100" dirty="0">
                <a:latin typeface="TW Cen MT"/>
              </a:rPr>
              <a:t>Process and possible outcomes</a:t>
            </a:r>
          </a:p>
          <a:p>
            <a:pPr lvl="3">
              <a:buFont typeface="Arial"/>
              <a:buChar char="•"/>
            </a:pPr>
            <a:r>
              <a:rPr lang="en-US" sz="3100" dirty="0">
                <a:latin typeface="TW Cen MT"/>
              </a:rPr>
              <a:t>Desk reject // revisions after peer review // reject after peer review</a:t>
            </a:r>
          </a:p>
          <a:p>
            <a:pPr marL="457200" lvl="3" indent="0">
              <a:buNone/>
            </a:pPr>
            <a:endParaRPr lang="en-US" sz="3100" dirty="0">
              <a:latin typeface="TW Cen MT"/>
            </a:endParaRPr>
          </a:p>
          <a:p>
            <a:pPr marL="447675" lvl="2" indent="-285750">
              <a:buFont typeface="Courier New,monospace"/>
              <a:buChar char="o"/>
            </a:pPr>
            <a:r>
              <a:rPr lang="en-US" sz="3100" dirty="0">
                <a:latin typeface="TW Cen MT"/>
              </a:rPr>
              <a:t>What are they reviewing?</a:t>
            </a:r>
          </a:p>
          <a:p>
            <a:pPr marL="161925" lvl="2" indent="0">
              <a:buNone/>
            </a:pPr>
            <a:endParaRPr lang="en-US" sz="3100" dirty="0">
              <a:latin typeface="TW Cen MT"/>
            </a:endParaRPr>
          </a:p>
          <a:p>
            <a:pPr marL="447675" lvl="2" indent="-285750">
              <a:buFont typeface="Courier New,monospace"/>
              <a:buChar char="o"/>
            </a:pPr>
            <a:r>
              <a:rPr lang="en-US" sz="3100" dirty="0">
                <a:latin typeface="TW Cen MT"/>
              </a:rPr>
              <a:t>Timing </a:t>
            </a:r>
            <a:endParaRPr lang="en-US" dirty="0"/>
          </a:p>
          <a:p>
            <a:pPr lvl="3">
              <a:buFont typeface="Arial"/>
              <a:buChar char="•"/>
            </a:pPr>
            <a:r>
              <a:rPr lang="en-US" sz="3100">
                <a:latin typeface="TW Cen MT"/>
              </a:rPr>
              <a:t>Varies (may have to check in with them)</a:t>
            </a:r>
          </a:p>
          <a:p>
            <a:pPr marL="0" indent="0">
              <a:buNone/>
            </a:pPr>
            <a:endParaRPr lang="en-US" sz="2800" b="1" dirty="0">
              <a:latin typeface="TW Cen MT"/>
            </a:endParaRPr>
          </a:p>
          <a:p>
            <a:pPr marL="0" indent="0">
              <a:buNone/>
            </a:pPr>
            <a:endParaRPr lang="en-US" sz="2800" dirty="0">
              <a:latin typeface="TW Cen MT"/>
            </a:endParaRPr>
          </a:p>
          <a:p>
            <a:pPr marL="0" indent="0">
              <a:buNone/>
            </a:pPr>
            <a:r>
              <a:rPr lang="en-US" sz="2800" dirty="0">
                <a:latin typeface="TW Cen MT"/>
              </a:rPr>
              <a:t> </a:t>
            </a:r>
          </a:p>
        </p:txBody>
      </p:sp>
    </p:spTree>
    <p:extLst>
      <p:ext uri="{BB962C8B-B14F-4D97-AF65-F5344CB8AC3E}">
        <p14:creationId xmlns:p14="http://schemas.microsoft.com/office/powerpoint/2010/main" val="220118244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83721F-03B1-A052-A884-363926A4EA3A}"/>
              </a:ext>
            </a:extLst>
          </p:cNvPr>
          <p:cNvSpPr>
            <a:spLocks noGrp="1"/>
          </p:cNvSpPr>
          <p:nvPr>
            <p:ph type="title"/>
          </p:nvPr>
        </p:nvSpPr>
        <p:spPr/>
        <p:txBody>
          <a:bodyPr/>
          <a:lstStyle/>
          <a:p>
            <a:r>
              <a:rPr lang="en-US" dirty="0"/>
              <a:t>Expectations during peer review process</a:t>
            </a:r>
          </a:p>
        </p:txBody>
      </p:sp>
      <p:sp>
        <p:nvSpPr>
          <p:cNvPr id="3" name="Content Placeholder 2">
            <a:extLst>
              <a:ext uri="{FF2B5EF4-FFF2-40B4-BE49-F238E27FC236}">
                <a16:creationId xmlns:a16="http://schemas.microsoft.com/office/drawing/2014/main" id="{627F73F2-4825-E23C-0EAE-E254327177DF}"/>
              </a:ext>
            </a:extLst>
          </p:cNvPr>
          <p:cNvSpPr>
            <a:spLocks noGrp="1"/>
          </p:cNvSpPr>
          <p:nvPr>
            <p:ph idx="1"/>
          </p:nvPr>
        </p:nvSpPr>
        <p:spPr>
          <a:xfrm>
            <a:off x="1024128" y="2286000"/>
            <a:ext cx="10214980" cy="4023360"/>
          </a:xfrm>
        </p:spPr>
        <p:txBody>
          <a:bodyPr vert="horz" lIns="45720" tIns="45720" rIns="45720" bIns="45720" rtlCol="0" anchor="t">
            <a:normAutofit fontScale="62500" lnSpcReduction="20000"/>
          </a:bodyPr>
          <a:lstStyle/>
          <a:p>
            <a:pPr marL="264795" lvl="1" indent="-264795">
              <a:buFont typeface="Wingdings,Sans-Serif"/>
              <a:buChar char="ü"/>
            </a:pPr>
            <a:r>
              <a:rPr lang="en-US" sz="3600" b="1" dirty="0">
                <a:latin typeface="TW Cen MT"/>
              </a:rPr>
              <a:t>Responding to reviewers</a:t>
            </a:r>
          </a:p>
          <a:p>
            <a:pPr marL="0" lvl="1" indent="0">
              <a:buNone/>
            </a:pPr>
            <a:endParaRPr lang="en-US" sz="3600" dirty="0">
              <a:latin typeface="TW Cen MT"/>
            </a:endParaRPr>
          </a:p>
          <a:p>
            <a:pPr marL="447675" lvl="2" indent="-285750">
              <a:buFont typeface="Courier New,monospace"/>
              <a:buChar char="o"/>
            </a:pPr>
            <a:r>
              <a:rPr lang="en-US" sz="3100" dirty="0">
                <a:latin typeface="TW Cen MT"/>
              </a:rPr>
              <a:t>Read and take some time before responding if needed</a:t>
            </a:r>
          </a:p>
          <a:p>
            <a:pPr marL="447675" lvl="2" indent="-285750">
              <a:buFont typeface="Courier New,monospace"/>
              <a:buChar char="o"/>
            </a:pPr>
            <a:r>
              <a:rPr lang="en-US" sz="3100" dirty="0">
                <a:latin typeface="TW Cen MT"/>
              </a:rPr>
              <a:t>Consider organizing comments</a:t>
            </a:r>
          </a:p>
          <a:p>
            <a:pPr marL="447675" lvl="2" indent="-285750">
              <a:buFont typeface="Courier New,monospace"/>
              <a:buChar char="o"/>
            </a:pPr>
            <a:r>
              <a:rPr lang="en-US" sz="3100" dirty="0">
                <a:latin typeface="TW Cen MT"/>
              </a:rPr>
              <a:t>Seek examples/mentorship</a:t>
            </a:r>
          </a:p>
          <a:p>
            <a:pPr marL="447675" lvl="2" indent="-285750">
              <a:buFont typeface="Courier New,monospace"/>
              <a:buChar char="o"/>
            </a:pPr>
            <a:r>
              <a:rPr lang="en-US" sz="3100" dirty="0">
                <a:latin typeface="TW Cen MT"/>
              </a:rPr>
              <a:t>Discuss with co-authors</a:t>
            </a:r>
          </a:p>
          <a:p>
            <a:pPr marL="447675" lvl="2" indent="-285750">
              <a:buFont typeface="Courier New,monospace"/>
              <a:buChar char="o"/>
            </a:pPr>
            <a:r>
              <a:rPr lang="en-US" sz="3100" dirty="0">
                <a:latin typeface="TW Cen MT"/>
              </a:rPr>
              <a:t>Be polite and professional</a:t>
            </a:r>
            <a:endParaRPr lang="en-US" dirty="0"/>
          </a:p>
          <a:p>
            <a:pPr marL="447675" lvl="2" indent="-285750">
              <a:buFont typeface="Courier New,monospace"/>
              <a:buChar char="o"/>
            </a:pPr>
            <a:endParaRPr lang="en-US" sz="3100" dirty="0">
              <a:latin typeface="TW Cen MT"/>
            </a:endParaRPr>
          </a:p>
          <a:p>
            <a:pPr marL="447675" lvl="2" indent="-285750">
              <a:buFont typeface="Courier New,monospace"/>
              <a:buChar char="o"/>
            </a:pPr>
            <a:endParaRPr lang="en-US" sz="3100" dirty="0">
              <a:latin typeface="TW Cen MT"/>
            </a:endParaRPr>
          </a:p>
          <a:p>
            <a:pPr marL="0" indent="0">
              <a:buNone/>
            </a:pPr>
            <a:endParaRPr lang="en-US" sz="2800" b="1" dirty="0">
              <a:latin typeface="TW Cen MT"/>
            </a:endParaRPr>
          </a:p>
          <a:p>
            <a:pPr marL="0" indent="0">
              <a:buNone/>
            </a:pPr>
            <a:endParaRPr lang="en-US" sz="2800" dirty="0">
              <a:latin typeface="TW Cen MT"/>
            </a:endParaRPr>
          </a:p>
          <a:p>
            <a:pPr marL="0" indent="0">
              <a:buNone/>
            </a:pPr>
            <a:r>
              <a:rPr lang="en-US" sz="2800" dirty="0">
                <a:latin typeface="TW Cen MT"/>
              </a:rPr>
              <a:t> </a:t>
            </a:r>
          </a:p>
        </p:txBody>
      </p:sp>
      <p:pic>
        <p:nvPicPr>
          <p:cNvPr id="5" name="Picture 4" descr="A collage of a person holding a wine glass&#10;&#10;Description automatically generated">
            <a:extLst>
              <a:ext uri="{FF2B5EF4-FFF2-40B4-BE49-F238E27FC236}">
                <a16:creationId xmlns:a16="http://schemas.microsoft.com/office/drawing/2014/main" id="{1AE4AB7D-E3A5-B52F-BA7A-2BFE62EE483C}"/>
              </a:ext>
            </a:extLst>
          </p:cNvPr>
          <p:cNvPicPr>
            <a:picLocks noChangeAspect="1"/>
          </p:cNvPicPr>
          <p:nvPr/>
        </p:nvPicPr>
        <p:blipFill>
          <a:blip r:embed="rId2"/>
          <a:stretch>
            <a:fillRect/>
          </a:stretch>
        </p:blipFill>
        <p:spPr>
          <a:xfrm>
            <a:off x="7541966" y="2447827"/>
            <a:ext cx="3298335" cy="3431357"/>
          </a:xfrm>
          <a:prstGeom prst="rect">
            <a:avLst/>
          </a:prstGeom>
        </p:spPr>
      </p:pic>
    </p:spTree>
    <p:extLst>
      <p:ext uri="{BB962C8B-B14F-4D97-AF65-F5344CB8AC3E}">
        <p14:creationId xmlns:p14="http://schemas.microsoft.com/office/powerpoint/2010/main" val="163527441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7A60CA-F4E9-508F-F6FB-14BC8985C602}"/>
              </a:ext>
            </a:extLst>
          </p:cNvPr>
          <p:cNvSpPr>
            <a:spLocks noGrp="1"/>
          </p:cNvSpPr>
          <p:nvPr>
            <p:ph type="title"/>
          </p:nvPr>
        </p:nvSpPr>
        <p:spPr/>
        <p:txBody>
          <a:bodyPr/>
          <a:lstStyle/>
          <a:p>
            <a:r>
              <a:rPr lang="en-US" dirty="0"/>
              <a:t>Example response</a:t>
            </a:r>
          </a:p>
        </p:txBody>
      </p:sp>
      <p:sp>
        <p:nvSpPr>
          <p:cNvPr id="3" name="Content Placeholder 2">
            <a:extLst>
              <a:ext uri="{FF2B5EF4-FFF2-40B4-BE49-F238E27FC236}">
                <a16:creationId xmlns:a16="http://schemas.microsoft.com/office/drawing/2014/main" id="{FF6FF66B-1E22-3C25-536A-CABA842E66C3}"/>
              </a:ext>
            </a:extLst>
          </p:cNvPr>
          <p:cNvSpPr>
            <a:spLocks noGrp="1"/>
          </p:cNvSpPr>
          <p:nvPr>
            <p:ph idx="1"/>
          </p:nvPr>
        </p:nvSpPr>
        <p:spPr/>
        <p:txBody>
          <a:bodyPr vert="horz" lIns="45720" tIns="45720" rIns="45720" bIns="45720" rtlCol="0" anchor="t">
            <a:normAutofit/>
          </a:bodyPr>
          <a:lstStyle/>
          <a:p>
            <a:r>
              <a:rPr lang="en-US" b="1" dirty="0">
                <a:latin typeface="Arial"/>
                <a:cs typeface="Arial"/>
              </a:rPr>
              <a:t>REVIEWER: </a:t>
            </a:r>
            <a:r>
              <a:rPr lang="en-US" dirty="0">
                <a:latin typeface="Arial"/>
                <a:cs typeface="Arial"/>
              </a:rPr>
              <a:t>Title: The authors should consider revising the title. It is currently long and a bit awkward to read. One suggestion: "Harnessing technology and gamification to increase adult physical activity: A cluster randomized controlled trial of The Columbia Moves pilot"</a:t>
            </a:r>
            <a:endParaRPr lang="en-US" dirty="0"/>
          </a:p>
          <a:p>
            <a:endParaRPr lang="en-US" dirty="0"/>
          </a:p>
          <a:p>
            <a:r>
              <a:rPr lang="en-US" b="1" i="1" dirty="0">
                <a:latin typeface="Arial"/>
                <a:cs typeface="Arial"/>
              </a:rPr>
              <a:t>MY RESPONSE: </a:t>
            </a:r>
            <a:r>
              <a:rPr lang="en-US" i="1" dirty="0">
                <a:latin typeface="Arial"/>
                <a:cs typeface="Arial"/>
              </a:rPr>
              <a:t>Thank you for the suggestion. We have changed the title to “Harnessing technology and gamification to increase adult physical activity: A cluster randomized controlled trial of The Columbia Moves pilot" (p. 1, lines 3-4)</a:t>
            </a:r>
            <a:endParaRPr lang="en-US" dirty="0"/>
          </a:p>
        </p:txBody>
      </p:sp>
    </p:spTree>
    <p:extLst>
      <p:ext uri="{BB962C8B-B14F-4D97-AF65-F5344CB8AC3E}">
        <p14:creationId xmlns:p14="http://schemas.microsoft.com/office/powerpoint/2010/main" val="320748004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F7A293-8DB9-4D02-4644-648E9EB8967C}"/>
              </a:ext>
            </a:extLst>
          </p:cNvPr>
          <p:cNvSpPr>
            <a:spLocks noGrp="1"/>
          </p:cNvSpPr>
          <p:nvPr>
            <p:ph type="title"/>
          </p:nvPr>
        </p:nvSpPr>
        <p:spPr/>
        <p:txBody>
          <a:bodyPr/>
          <a:lstStyle/>
          <a:p>
            <a:r>
              <a:rPr lang="en-US" dirty="0"/>
              <a:t>Example response</a:t>
            </a:r>
          </a:p>
        </p:txBody>
      </p:sp>
      <p:sp>
        <p:nvSpPr>
          <p:cNvPr id="4" name="TextBox 3">
            <a:extLst>
              <a:ext uri="{FF2B5EF4-FFF2-40B4-BE49-F238E27FC236}">
                <a16:creationId xmlns:a16="http://schemas.microsoft.com/office/drawing/2014/main" id="{71B24EAD-3A8B-A3CD-C4E4-8FD87A5D9133}"/>
              </a:ext>
            </a:extLst>
          </p:cNvPr>
          <p:cNvSpPr txBox="1"/>
          <p:nvPr/>
        </p:nvSpPr>
        <p:spPr>
          <a:xfrm>
            <a:off x="372358" y="2014194"/>
            <a:ext cx="10795261" cy="403187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600" b="1" dirty="0">
                <a:latin typeface="Arial"/>
                <a:cs typeface="Arial"/>
              </a:rPr>
              <a:t>REVIEWER</a:t>
            </a:r>
            <a:r>
              <a:rPr lang="en-US" sz="1600" dirty="0">
                <a:latin typeface="Arial"/>
                <a:cs typeface="Arial"/>
              </a:rPr>
              <a:t>: Lines 205-206. It is not clear how step progression goals were set, e.g., was this a standardized progression or customized to the individual somehow?</a:t>
            </a:r>
          </a:p>
          <a:p>
            <a:endParaRPr lang="en-US" sz="1600" dirty="0">
              <a:latin typeface="Arial"/>
              <a:cs typeface="Arial"/>
            </a:endParaRPr>
          </a:p>
          <a:p>
            <a:r>
              <a:rPr lang="en-US" sz="1600" b="1" i="1" dirty="0">
                <a:latin typeface="Arial"/>
                <a:cs typeface="Arial"/>
              </a:rPr>
              <a:t>MY RESPONSE: </a:t>
            </a:r>
            <a:r>
              <a:rPr lang="en-US" sz="1600" i="1" dirty="0">
                <a:latin typeface="Arial"/>
                <a:cs typeface="Arial"/>
              </a:rPr>
              <a:t>This step goal was based on evidence which shows that accumulating 3,000 steps in 30 minutes beyond habitual activity levels is approximately equivalent to at least 30 minutes of moderate-intensity walking in adults, based on a cadence of 100 steps per minute.</a:t>
            </a:r>
            <a:r>
              <a:rPr lang="en-US" sz="1600" i="1" baseline="30000" dirty="0">
                <a:latin typeface="Arial"/>
                <a:cs typeface="Arial"/>
              </a:rPr>
              <a:t>1</a:t>
            </a:r>
            <a:r>
              <a:rPr lang="en-US" sz="1600" i="1" dirty="0">
                <a:latin typeface="Arial"/>
                <a:cs typeface="Arial"/>
              </a:rPr>
              <a:t> It is easy for participants to understand and track while still approximating the recommended guidelines, and thus, it can be used as a meaningful heuristic physical activity goal.</a:t>
            </a:r>
            <a:r>
              <a:rPr lang="en-US" sz="1600" i="1" baseline="30000" dirty="0">
                <a:latin typeface="Arial"/>
                <a:cs typeface="Arial"/>
              </a:rPr>
              <a:t>1 </a:t>
            </a:r>
            <a:r>
              <a:rPr lang="en-US" sz="1600" i="1" dirty="0">
                <a:latin typeface="Arial"/>
                <a:cs typeface="Arial"/>
              </a:rPr>
              <a:t>Aiming for an average of 1,000 steps/d above one’s personal average daily baseline step count during the first intervention week and 2,000 steps/d above one’s personal average daily baseline step count during the second intervention week before aiming to achieve 3,000 steps/d or more above one’s personal average daily baseline step count during the third intervention week and beyond reflects an incremental progression to help mitigate injury risk, while also building self-efficacy to be physically active.</a:t>
            </a:r>
            <a:r>
              <a:rPr lang="en-US" sz="1600" i="1" baseline="30000" dirty="0">
                <a:latin typeface="Arial"/>
                <a:cs typeface="Arial"/>
              </a:rPr>
              <a:t>2,3</a:t>
            </a:r>
            <a:r>
              <a:rPr lang="en-US" sz="1600" i="1" dirty="0">
                <a:latin typeface="Arial"/>
                <a:cs typeface="Arial"/>
              </a:rPr>
              <a:t> Setting the goal in relation to one’s own average daily baseline step count helped personalize it as indicated in the original version of the manuscript (“…personal average daily baseline step count”). We have used this step goal in a previous study.</a:t>
            </a:r>
            <a:r>
              <a:rPr lang="en-US" sz="1600" i="1" baseline="30000" dirty="0">
                <a:latin typeface="Arial"/>
                <a:cs typeface="Arial"/>
              </a:rPr>
              <a:t>4</a:t>
            </a:r>
            <a:r>
              <a:rPr lang="en-US" sz="1600" i="1" dirty="0">
                <a:latin typeface="Arial"/>
                <a:cs typeface="Arial"/>
              </a:rPr>
              <a:t> We added this sentence to better communicate the rationale for this goal: “This daily step goal reflects an incremental progression towards 3,000 steps/d which approximates the recommended PA guidelines [76].” (p. 8, lines 216-217).</a:t>
            </a:r>
          </a:p>
        </p:txBody>
      </p:sp>
    </p:spTree>
    <p:extLst>
      <p:ext uri="{BB962C8B-B14F-4D97-AF65-F5344CB8AC3E}">
        <p14:creationId xmlns:p14="http://schemas.microsoft.com/office/powerpoint/2010/main" val="365838246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1E4061-1921-D462-6570-22F3F405DC79}"/>
              </a:ext>
            </a:extLst>
          </p:cNvPr>
          <p:cNvSpPr>
            <a:spLocks noGrp="1"/>
          </p:cNvSpPr>
          <p:nvPr>
            <p:ph type="title"/>
          </p:nvPr>
        </p:nvSpPr>
        <p:spPr/>
        <p:txBody>
          <a:bodyPr/>
          <a:lstStyle/>
          <a:p>
            <a:r>
              <a:rPr lang="en-US" dirty="0"/>
              <a:t>Example response</a:t>
            </a:r>
          </a:p>
        </p:txBody>
      </p:sp>
      <p:sp>
        <p:nvSpPr>
          <p:cNvPr id="3" name="Content Placeholder 2">
            <a:extLst>
              <a:ext uri="{FF2B5EF4-FFF2-40B4-BE49-F238E27FC236}">
                <a16:creationId xmlns:a16="http://schemas.microsoft.com/office/drawing/2014/main" id="{5FDCDC66-A69C-3137-6627-16AABC85B349}"/>
              </a:ext>
            </a:extLst>
          </p:cNvPr>
          <p:cNvSpPr>
            <a:spLocks noGrp="1"/>
          </p:cNvSpPr>
          <p:nvPr>
            <p:ph idx="1"/>
          </p:nvPr>
        </p:nvSpPr>
        <p:spPr>
          <a:xfrm>
            <a:off x="1024128" y="1759671"/>
            <a:ext cx="9720073" cy="4549689"/>
          </a:xfrm>
        </p:spPr>
        <p:txBody>
          <a:bodyPr vert="horz" lIns="45720" tIns="45720" rIns="45720" bIns="45720" rtlCol="0" anchor="t">
            <a:normAutofit fontScale="85000" lnSpcReduction="20000"/>
          </a:bodyPr>
          <a:lstStyle/>
          <a:p>
            <a:r>
              <a:rPr lang="en-US" b="1" dirty="0">
                <a:latin typeface="Arial"/>
                <a:cs typeface="Arial"/>
              </a:rPr>
              <a:t>REVIEWER: </a:t>
            </a:r>
            <a:r>
              <a:rPr lang="en-US" dirty="0">
                <a:latin typeface="Arial"/>
                <a:cs typeface="Arial"/>
              </a:rPr>
              <a:t>What is the employment status of the study participants (Do they work)? Type of work may affect social networks and physical activity.</a:t>
            </a:r>
            <a:endParaRPr lang="en-US" dirty="0"/>
          </a:p>
          <a:p>
            <a:endParaRPr lang="en-US" dirty="0"/>
          </a:p>
          <a:p>
            <a:r>
              <a:rPr lang="en-US" b="1" i="1" dirty="0">
                <a:latin typeface="Arial"/>
                <a:cs typeface="Arial"/>
              </a:rPr>
              <a:t>MY RESPONSE: </a:t>
            </a:r>
            <a:r>
              <a:rPr lang="en-US" i="1" dirty="0">
                <a:latin typeface="Arial"/>
                <a:cs typeface="Arial"/>
              </a:rPr>
              <a:t>You raise a good point. For example, employment status and type of work</a:t>
            </a:r>
            <a:r>
              <a:rPr lang="en-US" b="1" i="1" dirty="0">
                <a:latin typeface="Arial"/>
                <a:cs typeface="Arial"/>
              </a:rPr>
              <a:t> may affect </a:t>
            </a:r>
            <a:r>
              <a:rPr lang="en-US" i="1" dirty="0">
                <a:latin typeface="Arial"/>
                <a:cs typeface="Arial"/>
              </a:rPr>
              <a:t>the time individuals in social networks have to interact with one another around physical activity, as well as their own levels of occupational and leisure-time physical activity which may have important health ramifications</a:t>
            </a:r>
            <a:r>
              <a:rPr lang="en-US" i="1" baseline="30000" dirty="0">
                <a:latin typeface="Arial"/>
                <a:cs typeface="Arial"/>
              </a:rPr>
              <a:t>1</a:t>
            </a:r>
            <a:r>
              <a:rPr lang="en-US" i="1" dirty="0">
                <a:latin typeface="Arial"/>
                <a:cs typeface="Arial"/>
              </a:rPr>
              <a:t> and influences on PA of other members in their social network among other considerations. Employment status and type of work may also interact with other factors to influence physical activity among team members. We did not ask participants about their employment status, so we are not able to explore that aspect. Further, it was beyond the scope of </a:t>
            </a:r>
            <a:r>
              <a:rPr lang="en-US" i="1">
                <a:latin typeface="Arial"/>
                <a:cs typeface="Arial"/>
              </a:rPr>
              <a:t>this paper to examine...factors</a:t>
            </a:r>
            <a:endParaRPr lang="en-US" i="1" dirty="0">
              <a:latin typeface="Arial"/>
              <a:cs typeface="Arial"/>
            </a:endParaRPr>
          </a:p>
          <a:p>
            <a:endParaRPr lang="en-US" dirty="0"/>
          </a:p>
          <a:p>
            <a:r>
              <a:rPr lang="en-US" i="1" dirty="0">
                <a:latin typeface="Arial"/>
                <a:cs typeface="Arial"/>
              </a:rPr>
              <a:t>However, we agree that it would be interesting to examine these factors, including employment status in future studies, so we integrated the following content into an existing statement in the </a:t>
            </a:r>
            <a:r>
              <a:rPr lang="en-US" i="1">
                <a:latin typeface="Arial"/>
                <a:cs typeface="Arial"/>
              </a:rPr>
              <a:t>Discussion section: “Future PA promotion research should experimentally seek to determine...(pp. 23 and 24, lines 565-569).</a:t>
            </a:r>
            <a:endParaRPr lang="en-US"/>
          </a:p>
          <a:p>
            <a:endParaRPr lang="en-US" dirty="0"/>
          </a:p>
        </p:txBody>
      </p:sp>
    </p:spTree>
    <p:extLst>
      <p:ext uri="{BB962C8B-B14F-4D97-AF65-F5344CB8AC3E}">
        <p14:creationId xmlns:p14="http://schemas.microsoft.com/office/powerpoint/2010/main" val="24801355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836ECA-C8EF-A2EE-5B54-5732B8A28BAE}"/>
              </a:ext>
            </a:extLst>
          </p:cNvPr>
          <p:cNvSpPr>
            <a:spLocks noGrp="1"/>
          </p:cNvSpPr>
          <p:nvPr>
            <p:ph type="title"/>
          </p:nvPr>
        </p:nvSpPr>
        <p:spPr/>
        <p:txBody>
          <a:bodyPr/>
          <a:lstStyle/>
          <a:p>
            <a:r>
              <a:rPr lang="en-US" dirty="0"/>
              <a:t>General scientific writing tips</a:t>
            </a:r>
          </a:p>
        </p:txBody>
      </p:sp>
      <p:sp>
        <p:nvSpPr>
          <p:cNvPr id="3" name="Content Placeholder 2">
            <a:extLst>
              <a:ext uri="{FF2B5EF4-FFF2-40B4-BE49-F238E27FC236}">
                <a16:creationId xmlns:a16="http://schemas.microsoft.com/office/drawing/2014/main" id="{455514A9-0229-0A9F-A18B-9E0F7897DE64}"/>
              </a:ext>
            </a:extLst>
          </p:cNvPr>
          <p:cNvSpPr>
            <a:spLocks noGrp="1"/>
          </p:cNvSpPr>
          <p:nvPr>
            <p:ph idx="1"/>
          </p:nvPr>
        </p:nvSpPr>
        <p:spPr>
          <a:xfrm>
            <a:off x="1024128" y="2084832"/>
            <a:ext cx="10085238" cy="4416908"/>
          </a:xfrm>
        </p:spPr>
        <p:txBody>
          <a:bodyPr>
            <a:normAutofit fontScale="92500" lnSpcReduction="20000"/>
          </a:bodyPr>
          <a:lstStyle/>
          <a:p>
            <a:r>
              <a:rPr lang="en-US" dirty="0"/>
              <a:t>Be clear and specific:</a:t>
            </a:r>
          </a:p>
          <a:p>
            <a:pPr lvl="1"/>
            <a:r>
              <a:rPr lang="en-US" dirty="0"/>
              <a:t>Ex: Instead of “other populations,” say which populations</a:t>
            </a:r>
          </a:p>
          <a:p>
            <a:pPr lvl="1"/>
            <a:r>
              <a:rPr lang="en-US" dirty="0"/>
              <a:t>Ex: Instead of “related to”, describe how the entities or concepts are related</a:t>
            </a:r>
          </a:p>
          <a:p>
            <a:pPr lvl="1"/>
            <a:r>
              <a:rPr lang="en-US" dirty="0"/>
              <a:t>Ex: Instead of “multiple factors,” say which factors</a:t>
            </a:r>
          </a:p>
          <a:p>
            <a:r>
              <a:rPr lang="en-US" dirty="0"/>
              <a:t>Use social science research methods terminology.</a:t>
            </a:r>
          </a:p>
          <a:p>
            <a:r>
              <a:rPr lang="en-US" dirty="0"/>
              <a:t>Don’t make sweeping generalizations:</a:t>
            </a:r>
          </a:p>
          <a:p>
            <a:pPr lvl="1"/>
            <a:r>
              <a:rPr lang="en-US" dirty="0"/>
              <a:t>Ex: Results of studies indicate and suggest things, they don’t “prove” or “show” them</a:t>
            </a:r>
          </a:p>
          <a:p>
            <a:pPr lvl="1"/>
            <a:r>
              <a:rPr lang="en-US" dirty="0"/>
              <a:t>Ex: Avoid language that suggests that all people in any group (or subgroup) do, feel, or think the same way</a:t>
            </a:r>
          </a:p>
          <a:p>
            <a:r>
              <a:rPr lang="en-US" dirty="0"/>
              <a:t>Write so that an MPH-trained reader can understand what you’re saying (but provide details about your analyses and results for those with more training).</a:t>
            </a:r>
          </a:p>
          <a:p>
            <a:r>
              <a:rPr lang="en-US" dirty="0"/>
              <a:t>If comparing one social group to another, be sure to say what the comparison group is.</a:t>
            </a:r>
          </a:p>
          <a:p>
            <a:r>
              <a:rPr lang="en-US" dirty="0"/>
              <a:t>Know whether the journal does/does not allow or encourage use of the first person.</a:t>
            </a:r>
          </a:p>
          <a:p>
            <a:r>
              <a:rPr lang="en-US" dirty="0"/>
              <a:t>Practice defensive writing: Think about what a manuscript reviewer might criticize/ask.</a:t>
            </a:r>
          </a:p>
        </p:txBody>
      </p:sp>
      <p:pic>
        <p:nvPicPr>
          <p:cNvPr id="7" name="Graphic 6">
            <a:extLst>
              <a:ext uri="{FF2B5EF4-FFF2-40B4-BE49-F238E27FC236}">
                <a16:creationId xmlns:a16="http://schemas.microsoft.com/office/drawing/2014/main" id="{8A4CBED9-A891-B476-F506-81A2229089CA}"/>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8724405" y="532210"/>
            <a:ext cx="1904010" cy="3581918"/>
          </a:xfrm>
          <a:prstGeom prst="rect">
            <a:avLst/>
          </a:prstGeom>
        </p:spPr>
      </p:pic>
    </p:spTree>
    <p:extLst>
      <p:ext uri="{BB962C8B-B14F-4D97-AF65-F5344CB8AC3E}">
        <p14:creationId xmlns:p14="http://schemas.microsoft.com/office/powerpoint/2010/main" val="231354253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836ECA-C8EF-A2EE-5B54-5732B8A28BAE}"/>
              </a:ext>
            </a:extLst>
          </p:cNvPr>
          <p:cNvSpPr>
            <a:spLocks noGrp="1"/>
          </p:cNvSpPr>
          <p:nvPr>
            <p:ph type="title"/>
          </p:nvPr>
        </p:nvSpPr>
        <p:spPr/>
        <p:txBody>
          <a:bodyPr/>
          <a:lstStyle/>
          <a:p>
            <a:r>
              <a:rPr lang="en-US" dirty="0"/>
              <a:t>General grammar and writing tips</a:t>
            </a:r>
          </a:p>
        </p:txBody>
      </p:sp>
      <p:sp>
        <p:nvSpPr>
          <p:cNvPr id="3" name="Content Placeholder 2">
            <a:extLst>
              <a:ext uri="{FF2B5EF4-FFF2-40B4-BE49-F238E27FC236}">
                <a16:creationId xmlns:a16="http://schemas.microsoft.com/office/drawing/2014/main" id="{455514A9-0229-0A9F-A18B-9E0F7897DE64}"/>
              </a:ext>
            </a:extLst>
          </p:cNvPr>
          <p:cNvSpPr>
            <a:spLocks noGrp="1"/>
          </p:cNvSpPr>
          <p:nvPr>
            <p:ph idx="1"/>
          </p:nvPr>
        </p:nvSpPr>
        <p:spPr>
          <a:xfrm>
            <a:off x="1024128" y="2286000"/>
            <a:ext cx="9996173" cy="4023360"/>
          </a:xfrm>
        </p:spPr>
        <p:txBody>
          <a:bodyPr>
            <a:normAutofit fontScale="92500" lnSpcReduction="20000"/>
          </a:bodyPr>
          <a:lstStyle/>
          <a:p>
            <a:r>
              <a:rPr lang="en-US" dirty="0"/>
              <a:t>Put a comma before “which” (e.g., “The study found xx, which suggests …”).</a:t>
            </a:r>
          </a:p>
          <a:p>
            <a:r>
              <a:rPr lang="en-US" dirty="0"/>
              <a:t>Do </a:t>
            </a:r>
            <a:r>
              <a:rPr lang="en-US" u="sng" dirty="0"/>
              <a:t>not</a:t>
            </a:r>
            <a:r>
              <a:rPr lang="en-US" dirty="0"/>
              <a:t> put a comma before “that” (e.g., “suggests that everyone can write well”).</a:t>
            </a:r>
          </a:p>
          <a:p>
            <a:r>
              <a:rPr lang="en-US" dirty="0"/>
              <a:t>Include a hyphen between two words that are working together to form an adverb or adjective (e.g., “Mandarin-speaking participants …”).</a:t>
            </a:r>
          </a:p>
          <a:p>
            <a:r>
              <a:rPr lang="en-US" dirty="0"/>
              <a:t>But, if an adjective or adverb ends in “-</a:t>
            </a:r>
            <a:r>
              <a:rPr lang="en-US" dirty="0" err="1"/>
              <a:t>ly</a:t>
            </a:r>
            <a:r>
              <a:rPr lang="en-US" dirty="0"/>
              <a:t>,” do </a:t>
            </a:r>
            <a:r>
              <a:rPr lang="en-US" u="sng" dirty="0"/>
              <a:t>not</a:t>
            </a:r>
            <a:r>
              <a:rPr lang="en-US" dirty="0"/>
              <a:t> put a hyphen after it (e.g., write “rapidly evolving situation” and not “rapidly-evolving situation”).</a:t>
            </a:r>
          </a:p>
          <a:p>
            <a:r>
              <a:rPr lang="en-US" dirty="0"/>
              <a:t>Proofread and proofread again before asking other people to review your writing.</a:t>
            </a:r>
          </a:p>
          <a:p>
            <a:r>
              <a:rPr lang="en-US" dirty="0"/>
              <a:t>Prioritize writing time when you are focused, not distracted, rested, and have a chunk of time – writing is hard mental work.</a:t>
            </a:r>
          </a:p>
          <a:p>
            <a:r>
              <a:rPr lang="en-US" dirty="0"/>
              <a:t>Do other things when you are tired/distracted (e.g., find articles to read, fix references).</a:t>
            </a:r>
          </a:p>
          <a:p>
            <a:r>
              <a:rPr lang="en-US" dirty="0"/>
              <a:t>Leave each writing session at an easy place to pick up again at the next session (e.g., write a note to yourself in the document like “Describe barriers to writing in the next paragraph”).</a:t>
            </a:r>
          </a:p>
        </p:txBody>
      </p:sp>
    </p:spTree>
    <p:extLst>
      <p:ext uri="{BB962C8B-B14F-4D97-AF65-F5344CB8AC3E}">
        <p14:creationId xmlns:p14="http://schemas.microsoft.com/office/powerpoint/2010/main" val="260343001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52E18132-8EBC-189E-45E6-C205B9213441}"/>
              </a:ext>
            </a:extLst>
          </p:cNvPr>
          <p:cNvPicPr>
            <a:picLocks noChangeAspect="1"/>
          </p:cNvPicPr>
          <p:nvPr/>
        </p:nvPicPr>
        <p:blipFill>
          <a:blip r:embed="rId2"/>
          <a:stretch>
            <a:fillRect/>
          </a:stretch>
        </p:blipFill>
        <p:spPr>
          <a:xfrm>
            <a:off x="4145478" y="313150"/>
            <a:ext cx="3901044" cy="6231700"/>
          </a:xfrm>
          <a:prstGeom prst="rect">
            <a:avLst/>
          </a:prstGeom>
        </p:spPr>
      </p:pic>
      <p:pic>
        <p:nvPicPr>
          <p:cNvPr id="7" name="Graphic 6">
            <a:extLst>
              <a:ext uri="{FF2B5EF4-FFF2-40B4-BE49-F238E27FC236}">
                <a16:creationId xmlns:a16="http://schemas.microsoft.com/office/drawing/2014/main" id="{5F5A201B-3F3C-00BA-3EA5-6F7278641357}"/>
              </a:ext>
            </a:extLst>
          </p:cNvPr>
          <p:cNvPicPr>
            <a:picLocks noChangeAspect="1"/>
          </p:cNvPicPr>
          <p:nvPr/>
        </p:nvPicPr>
        <p:blipFill rotWithShape="1">
          <a:blip r:embed="rId3">
            <a:extLst>
              <a:ext uri="{96DAC541-7B7A-43D3-8B79-37D633B846F1}">
                <asvg:svgBlip xmlns:asvg="http://schemas.microsoft.com/office/drawing/2016/SVG/main" r:embed="rId4"/>
              </a:ext>
            </a:extLst>
          </a:blip>
          <a:srcRect l="22668" t="23048" r="25134" b="26733"/>
          <a:stretch/>
        </p:blipFill>
        <p:spPr>
          <a:xfrm rot="2460000">
            <a:off x="2022193" y="2012666"/>
            <a:ext cx="2585380" cy="3444008"/>
          </a:xfrm>
          <a:prstGeom prst="rect">
            <a:avLst/>
          </a:prstGeom>
        </p:spPr>
      </p:pic>
    </p:spTree>
    <p:extLst>
      <p:ext uri="{BB962C8B-B14F-4D97-AF65-F5344CB8AC3E}">
        <p14:creationId xmlns:p14="http://schemas.microsoft.com/office/powerpoint/2010/main" val="258213741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691684-D501-7BB5-C4E0-FA2C689AA928}"/>
              </a:ext>
            </a:extLst>
          </p:cNvPr>
          <p:cNvSpPr>
            <a:spLocks noGrp="1"/>
          </p:cNvSpPr>
          <p:nvPr>
            <p:ph type="title"/>
          </p:nvPr>
        </p:nvSpPr>
        <p:spPr/>
        <p:txBody>
          <a:bodyPr/>
          <a:lstStyle/>
          <a:p>
            <a:r>
              <a:rPr lang="en-US" dirty="0"/>
              <a:t>Manuscript tips</a:t>
            </a:r>
          </a:p>
        </p:txBody>
      </p:sp>
      <p:sp>
        <p:nvSpPr>
          <p:cNvPr id="3" name="Content Placeholder 2">
            <a:extLst>
              <a:ext uri="{FF2B5EF4-FFF2-40B4-BE49-F238E27FC236}">
                <a16:creationId xmlns:a16="http://schemas.microsoft.com/office/drawing/2014/main" id="{7EAB0E8E-FFEA-C80F-B5A0-5EBBA3AA5E0F}"/>
              </a:ext>
            </a:extLst>
          </p:cNvPr>
          <p:cNvSpPr>
            <a:spLocks noGrp="1"/>
          </p:cNvSpPr>
          <p:nvPr>
            <p:ph idx="1"/>
          </p:nvPr>
        </p:nvSpPr>
        <p:spPr>
          <a:xfrm>
            <a:off x="786003" y="2083594"/>
            <a:ext cx="5457636" cy="4023360"/>
          </a:xfrm>
        </p:spPr>
        <p:txBody>
          <a:bodyPr vert="horz" lIns="45720" tIns="45720" rIns="45720" bIns="45720" rtlCol="0" anchor="t">
            <a:noAutofit/>
          </a:bodyPr>
          <a:lstStyle/>
          <a:p>
            <a:pPr marL="0" indent="0">
              <a:buNone/>
            </a:pPr>
            <a:r>
              <a:rPr lang="en-US" sz="2000" b="1" u="sng" dirty="0">
                <a:latin typeface="TW Cen MT"/>
              </a:rPr>
              <a:t>Introduction - </a:t>
            </a:r>
            <a:r>
              <a:rPr lang="en-US" sz="2000" u="sng" dirty="0">
                <a:latin typeface="TW Cen MT"/>
              </a:rPr>
              <a:t>Have a BLAST:</a:t>
            </a:r>
            <a:endParaRPr lang="en-US" dirty="0">
              <a:latin typeface="Tw Cen MT" panose="020B0602020104020603"/>
            </a:endParaRPr>
          </a:p>
          <a:p>
            <a:pPr marL="342900" indent="-342900">
              <a:buFont typeface="Arial" panose="020B0602020104020603" pitchFamily="34" charset="0"/>
              <a:buChar char="•"/>
            </a:pPr>
            <a:r>
              <a:rPr lang="en-US" sz="2000" dirty="0">
                <a:latin typeface="TW Cen MT"/>
              </a:rPr>
              <a:t>Frame the </a:t>
            </a:r>
            <a:r>
              <a:rPr lang="en-US" sz="2000" b="1" dirty="0">
                <a:latin typeface="TW Cen MT"/>
              </a:rPr>
              <a:t>B</a:t>
            </a:r>
            <a:r>
              <a:rPr lang="en-US" sz="2000" dirty="0">
                <a:latin typeface="TW Cen MT"/>
              </a:rPr>
              <a:t>ig problem</a:t>
            </a:r>
            <a:endParaRPr lang="en-US" dirty="0">
              <a:latin typeface="Tw Cen MT" panose="020B0602020104020603"/>
            </a:endParaRPr>
          </a:p>
          <a:p>
            <a:pPr marL="342900" indent="-342900">
              <a:buFont typeface="Arial" panose="020B0602020104020603" pitchFamily="34" charset="0"/>
              <a:buChar char="•"/>
            </a:pPr>
            <a:r>
              <a:rPr lang="en-US" sz="2000" dirty="0">
                <a:latin typeface="TW Cen MT"/>
              </a:rPr>
              <a:t>Address relevant </a:t>
            </a:r>
            <a:r>
              <a:rPr lang="en-US" sz="2000" b="1" dirty="0">
                <a:latin typeface="TW Cen MT"/>
              </a:rPr>
              <a:t>L</a:t>
            </a:r>
            <a:r>
              <a:rPr lang="en-US" sz="2000" dirty="0">
                <a:latin typeface="TW Cen MT"/>
              </a:rPr>
              <a:t>iterature</a:t>
            </a:r>
            <a:endParaRPr lang="en-US" dirty="0">
              <a:latin typeface="Tw Cen MT" panose="020B0602020104020603"/>
            </a:endParaRPr>
          </a:p>
          <a:p>
            <a:pPr marL="342900" indent="-342900">
              <a:buFont typeface="Arial" panose="020B0602020104020603" pitchFamily="34" charset="0"/>
              <a:buChar char="•"/>
            </a:pPr>
            <a:r>
              <a:rPr lang="en-US" sz="2000" dirty="0">
                <a:latin typeface="TW Cen MT"/>
              </a:rPr>
              <a:t>Reveal what is </a:t>
            </a:r>
            <a:r>
              <a:rPr lang="en-US" sz="2000" b="1" dirty="0">
                <a:latin typeface="TW Cen MT"/>
              </a:rPr>
              <a:t>A</a:t>
            </a:r>
            <a:r>
              <a:rPr lang="en-US" sz="2000" dirty="0">
                <a:latin typeface="TW Cen MT"/>
              </a:rPr>
              <a:t>bsent in previous studies</a:t>
            </a:r>
            <a:endParaRPr lang="en-US" dirty="0">
              <a:latin typeface="Tw Cen MT" panose="020B0602020104020603"/>
            </a:endParaRPr>
          </a:p>
          <a:p>
            <a:pPr marL="342900" indent="-342900">
              <a:buFont typeface="Arial" panose="020B0602020104020603" pitchFamily="34" charset="0"/>
              <a:buChar char="•"/>
            </a:pPr>
            <a:r>
              <a:rPr lang="en-US" sz="2000" dirty="0">
                <a:latin typeface="TW Cen MT"/>
              </a:rPr>
              <a:t>Describe your </a:t>
            </a:r>
            <a:r>
              <a:rPr lang="en-US" sz="2000" b="1" dirty="0">
                <a:latin typeface="TW Cen MT"/>
              </a:rPr>
              <a:t>S</a:t>
            </a:r>
            <a:r>
              <a:rPr lang="en-US" sz="2000" dirty="0">
                <a:latin typeface="TW Cen MT"/>
              </a:rPr>
              <a:t>tudy purpose and </a:t>
            </a:r>
            <a:r>
              <a:rPr lang="en-US" sz="2000" b="1" dirty="0">
                <a:latin typeface="TW Cen MT"/>
              </a:rPr>
              <a:t>T</a:t>
            </a:r>
            <a:r>
              <a:rPr lang="en-US" sz="2000" dirty="0">
                <a:latin typeface="TW Cen MT"/>
              </a:rPr>
              <a:t>estable hypotheses (when relevant): </a:t>
            </a:r>
            <a:endParaRPr lang="en-US" dirty="0">
              <a:latin typeface="Tw Cen MT" panose="020B0602020104020603"/>
            </a:endParaRPr>
          </a:p>
          <a:p>
            <a:pPr marL="127635" lvl="1" indent="0">
              <a:buNone/>
            </a:pPr>
            <a:endParaRPr lang="en-US" dirty="0">
              <a:latin typeface="TW Cen MT"/>
            </a:endParaRPr>
          </a:p>
          <a:p>
            <a:pPr marL="127635" lvl="1" indent="0">
              <a:buNone/>
            </a:pPr>
            <a:r>
              <a:rPr lang="en-US" dirty="0">
                <a:latin typeface="TW Cen MT"/>
              </a:rPr>
              <a:t>Fallon M. Writing Quantitative Empirical Manuscripts with Rigor and Flair (Yes, It’s Possible). </a:t>
            </a:r>
            <a:r>
              <a:rPr lang="en-US" i="1" dirty="0">
                <a:latin typeface="TW Cen MT"/>
              </a:rPr>
              <a:t>Psi Chi J Psychol Research</a:t>
            </a:r>
            <a:r>
              <a:rPr lang="en-US" dirty="0">
                <a:latin typeface="TW Cen MT"/>
              </a:rPr>
              <a:t>. 2018;23(3):2325-7342)</a:t>
            </a:r>
            <a:endParaRPr lang="en-US" dirty="0">
              <a:latin typeface="Tw Cen MT" panose="020B0602020104020603"/>
            </a:endParaRPr>
          </a:p>
        </p:txBody>
      </p:sp>
      <p:sp>
        <p:nvSpPr>
          <p:cNvPr id="6" name="Content Placeholder 2">
            <a:extLst>
              <a:ext uri="{FF2B5EF4-FFF2-40B4-BE49-F238E27FC236}">
                <a16:creationId xmlns:a16="http://schemas.microsoft.com/office/drawing/2014/main" id="{F313A426-33B1-A1E5-CC57-30C5E8283030}"/>
              </a:ext>
            </a:extLst>
          </p:cNvPr>
          <p:cNvSpPr txBox="1">
            <a:spLocks/>
          </p:cNvSpPr>
          <p:nvPr/>
        </p:nvSpPr>
        <p:spPr>
          <a:xfrm>
            <a:off x="6522434" y="1259682"/>
            <a:ext cx="5457635" cy="4416266"/>
          </a:xfrm>
          <a:prstGeom prst="rect">
            <a:avLst/>
          </a:prstGeom>
        </p:spPr>
        <p:txBody>
          <a:bodyPr vert="horz" lIns="45720" tIns="45720" rIns="45720" bIns="45720" rtlCol="0" anchor="t">
            <a:noAutofit/>
          </a:bodyPr>
          <a:lstStyle>
            <a:lvl1pPr marL="91440" indent="-91440" algn="l" defTabSz="914400" rtl="0" eaLnBrk="1" latinLnBrk="0" hangingPunct="1">
              <a:lnSpc>
                <a:spcPct val="90000"/>
              </a:lnSpc>
              <a:spcBef>
                <a:spcPts val="1200"/>
              </a:spcBef>
              <a:spcAft>
                <a:spcPts val="200"/>
              </a:spcAft>
              <a:buClr>
                <a:schemeClr val="accent2"/>
              </a:buClr>
              <a:buSzPct val="100000"/>
              <a:buFont typeface="Tw Cen MT" panose="020B0602020104020603" pitchFamily="34" charset="0"/>
              <a:buChar char=" "/>
              <a:defRPr sz="2200" kern="1200">
                <a:solidFill>
                  <a:schemeClr val="tx1"/>
                </a:solidFill>
                <a:latin typeface="+mn-lt"/>
                <a:ea typeface="+mn-ea"/>
                <a:cs typeface="+mn-cs"/>
              </a:defRPr>
            </a:lvl1pPr>
            <a:lvl2pPr marL="265176" indent="-137160" algn="l" defTabSz="914400" rtl="0" eaLnBrk="1" latinLnBrk="0" hangingPunct="1">
              <a:lnSpc>
                <a:spcPct val="90000"/>
              </a:lnSpc>
              <a:spcBef>
                <a:spcPts val="200"/>
              </a:spcBef>
              <a:spcAft>
                <a:spcPts val="400"/>
              </a:spcAft>
              <a:buClr>
                <a:schemeClr val="accent2"/>
              </a:buClr>
              <a:buFont typeface="Wingdings 3" pitchFamily="18" charset="2"/>
              <a:buChar char=""/>
              <a:defRPr sz="1800" kern="1200">
                <a:solidFill>
                  <a:schemeClr val="tx1"/>
                </a:solidFill>
                <a:latin typeface="+mn-lt"/>
                <a:ea typeface="+mn-ea"/>
                <a:cs typeface="+mn-cs"/>
              </a:defRPr>
            </a:lvl2pPr>
            <a:lvl3pPr marL="448056"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3pPr>
            <a:lvl4pPr marL="594360"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4pPr>
            <a:lvl5pPr marL="777240"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5pPr>
            <a:lvl6pPr marL="914400"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6pPr>
            <a:lvl7pPr marL="1060704"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7pPr>
            <a:lvl8pPr marL="1216152"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8pPr>
            <a:lvl9pPr marL="1362456"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9pPr>
          </a:lstStyle>
          <a:p>
            <a:pPr marL="0" indent="0">
              <a:buFont typeface="Tw Cen MT" panose="020B0602020104020603" pitchFamily="34" charset="0"/>
              <a:buNone/>
            </a:pPr>
            <a:r>
              <a:rPr lang="en-US" sz="2000" b="1" u="sng" dirty="0">
                <a:latin typeface="TW Cen MT"/>
              </a:rPr>
              <a:t>Discussion</a:t>
            </a:r>
            <a:endParaRPr lang="en-US" dirty="0">
              <a:latin typeface="Tw Cen MT" panose="020B0602020104020603"/>
            </a:endParaRPr>
          </a:p>
          <a:p>
            <a:pPr marL="342900" indent="-342900">
              <a:buFont typeface="Arial,Sans-Serif"/>
              <a:buChar char="•"/>
            </a:pPr>
            <a:r>
              <a:rPr lang="en-US" sz="2000" dirty="0">
                <a:latin typeface="TW Cen MT"/>
              </a:rPr>
              <a:t>Address primary findings right away</a:t>
            </a:r>
            <a:endParaRPr lang="en-US" dirty="0">
              <a:latin typeface="Tw Cen MT" panose="020B0602020104020603"/>
            </a:endParaRPr>
          </a:p>
          <a:p>
            <a:pPr marL="342900" indent="-342900">
              <a:buFont typeface="Arial,Sans-Serif"/>
              <a:buChar char="•"/>
            </a:pPr>
            <a:r>
              <a:rPr lang="en-US" sz="2000" dirty="0">
                <a:latin typeface="TW Cen MT"/>
              </a:rPr>
              <a:t>Do not simply rehash the findings – this is your chance to interpret and explain</a:t>
            </a:r>
            <a:endParaRPr lang="en-US" dirty="0">
              <a:latin typeface="Tw Cen MT" panose="020B0602020104020603"/>
            </a:endParaRPr>
          </a:p>
          <a:p>
            <a:pPr marL="342900" indent="-342900">
              <a:buFont typeface="Arial,Sans-Serif"/>
              <a:buChar char="•"/>
            </a:pPr>
            <a:r>
              <a:rPr lang="en-US" sz="2000" dirty="0">
                <a:latin typeface="TW Cen MT"/>
              </a:rPr>
              <a:t>Situate your findings within the existing literature (articles that found both similar and different results are relevant)</a:t>
            </a:r>
          </a:p>
          <a:p>
            <a:pPr marL="516255" lvl="1">
              <a:buFont typeface="Courier New,monospace"/>
              <a:buChar char="o"/>
            </a:pPr>
            <a:r>
              <a:rPr lang="en-US" sz="1600" dirty="0">
                <a:latin typeface="TW Cen MT"/>
              </a:rPr>
              <a:t>Be thoughtful and creative – interweave previous findings for comparison, your own logical explanations, ideas for future research throughout</a:t>
            </a:r>
          </a:p>
          <a:p>
            <a:pPr marL="342900" indent="-342900">
              <a:buFont typeface="Arial,Sans-Serif"/>
              <a:buChar char="•"/>
            </a:pPr>
            <a:r>
              <a:rPr lang="en-US" sz="2000" dirty="0">
                <a:latin typeface="TW Cen MT"/>
              </a:rPr>
              <a:t>Strengths/limitations (sometimes its own section)</a:t>
            </a:r>
          </a:p>
          <a:p>
            <a:pPr marL="342900" indent="-342900">
              <a:buFont typeface="Arial,Sans-Serif"/>
              <a:buChar char="•"/>
            </a:pPr>
            <a:r>
              <a:rPr lang="en-US" sz="2000" dirty="0">
                <a:latin typeface="TW Cen MT"/>
              </a:rPr>
              <a:t>So what? What are the practical implications (sometimes its own section)</a:t>
            </a:r>
            <a:endParaRPr lang="en-US" dirty="0"/>
          </a:p>
        </p:txBody>
      </p:sp>
      <p:sp>
        <p:nvSpPr>
          <p:cNvPr id="7" name="TextBox 6">
            <a:extLst>
              <a:ext uri="{FF2B5EF4-FFF2-40B4-BE49-F238E27FC236}">
                <a16:creationId xmlns:a16="http://schemas.microsoft.com/office/drawing/2014/main" id="{26004F63-9E2A-54FB-9174-B10A474604A0}"/>
              </a:ext>
            </a:extLst>
          </p:cNvPr>
          <p:cNvSpPr txBox="1"/>
          <p:nvPr/>
        </p:nvSpPr>
        <p:spPr>
          <a:xfrm>
            <a:off x="1235869" y="5915025"/>
            <a:ext cx="9720261" cy="4001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dirty="0">
                <a:latin typeface="TW Cen MT"/>
                <a:cs typeface="Segoe UI"/>
              </a:rPr>
              <a:t>Methods and findings/results are more specific to type of manuscripts/data (see next slides!)​</a:t>
            </a:r>
          </a:p>
        </p:txBody>
      </p:sp>
    </p:spTree>
    <p:extLst>
      <p:ext uri="{BB962C8B-B14F-4D97-AF65-F5344CB8AC3E}">
        <p14:creationId xmlns:p14="http://schemas.microsoft.com/office/powerpoint/2010/main" val="31306680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6">
                                            <p:txEl>
                                              <p:pRg st="3" end="3"/>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6">
                                            <p:txEl>
                                              <p:pRg st="5" end="5"/>
                                            </p:txEl>
                                          </p:spTgt>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6">
                                            <p:txEl>
                                              <p:pRg st="6" end="6"/>
                                            </p:txEl>
                                          </p:spTgt>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F54D01-DE81-0849-AC4D-B3A8F1FAE23B}"/>
              </a:ext>
            </a:extLst>
          </p:cNvPr>
          <p:cNvSpPr>
            <a:spLocks noGrp="1"/>
          </p:cNvSpPr>
          <p:nvPr>
            <p:ph type="title"/>
          </p:nvPr>
        </p:nvSpPr>
        <p:spPr/>
        <p:txBody>
          <a:bodyPr/>
          <a:lstStyle/>
          <a:p>
            <a:r>
              <a:rPr lang="en-US" dirty="0"/>
              <a:t>Funnel approach</a:t>
            </a:r>
          </a:p>
        </p:txBody>
      </p:sp>
      <p:pic>
        <p:nvPicPr>
          <p:cNvPr id="4" name="Content Placeholder 3" descr="A diagram of a funnel&#10;&#10;Description automatically generated">
            <a:extLst>
              <a:ext uri="{FF2B5EF4-FFF2-40B4-BE49-F238E27FC236}">
                <a16:creationId xmlns:a16="http://schemas.microsoft.com/office/drawing/2014/main" id="{F8455582-548D-D460-F2E0-5004CB3D0A10}"/>
              </a:ext>
            </a:extLst>
          </p:cNvPr>
          <p:cNvPicPr>
            <a:picLocks noGrp="1" noChangeAspect="1"/>
          </p:cNvPicPr>
          <p:nvPr>
            <p:ph idx="1"/>
          </p:nvPr>
        </p:nvPicPr>
        <p:blipFill>
          <a:blip r:embed="rId2"/>
          <a:stretch>
            <a:fillRect/>
          </a:stretch>
        </p:blipFill>
        <p:spPr>
          <a:xfrm>
            <a:off x="5386020" y="733064"/>
            <a:ext cx="6552138" cy="5122954"/>
          </a:xfrm>
        </p:spPr>
      </p:pic>
      <p:sp>
        <p:nvSpPr>
          <p:cNvPr id="5" name="TextBox 4">
            <a:extLst>
              <a:ext uri="{FF2B5EF4-FFF2-40B4-BE49-F238E27FC236}">
                <a16:creationId xmlns:a16="http://schemas.microsoft.com/office/drawing/2014/main" id="{A481E84E-5571-FC49-6A9C-C5538DEC3F00}"/>
              </a:ext>
            </a:extLst>
          </p:cNvPr>
          <p:cNvSpPr txBox="1"/>
          <p:nvPr/>
        </p:nvSpPr>
        <p:spPr>
          <a:xfrm>
            <a:off x="5389944" y="5939742"/>
            <a:ext cx="6562845"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600"/>
              <a:t>https://asiaedit.com/blog/3-fundamental-principles-of-writing-an-effective-introduction-to-your-journal-article</a:t>
            </a:r>
          </a:p>
        </p:txBody>
      </p:sp>
      <p:sp>
        <p:nvSpPr>
          <p:cNvPr id="6" name="TextBox 5">
            <a:extLst>
              <a:ext uri="{FF2B5EF4-FFF2-40B4-BE49-F238E27FC236}">
                <a16:creationId xmlns:a16="http://schemas.microsoft.com/office/drawing/2014/main" id="{1D772063-E255-3812-7E38-DF23BC5E127C}"/>
              </a:ext>
            </a:extLst>
          </p:cNvPr>
          <p:cNvSpPr txBox="1"/>
          <p:nvPr/>
        </p:nvSpPr>
        <p:spPr>
          <a:xfrm>
            <a:off x="237571" y="2692566"/>
            <a:ext cx="4778413" cy="147732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dirty="0"/>
              <a:t>The introduction funnel:  </a:t>
            </a:r>
          </a:p>
          <a:p>
            <a:r>
              <a:rPr lang="en-US"/>
              <a:t> </a:t>
            </a:r>
            <a:r>
              <a:rPr lang="en-US" b="1" dirty="0"/>
              <a:t>general/broad  </a:t>
            </a:r>
            <a:r>
              <a:rPr lang="en-US" dirty="0"/>
              <a:t>---&gt; </a:t>
            </a:r>
            <a:r>
              <a:rPr lang="en-US" b="1" dirty="0"/>
              <a:t>specific </a:t>
            </a:r>
          </a:p>
          <a:p>
            <a:endParaRPr lang="en-US" dirty="0"/>
          </a:p>
          <a:p>
            <a:r>
              <a:rPr lang="en-US" b="1" dirty="0"/>
              <a:t>The discussion should be the opposite:</a:t>
            </a:r>
          </a:p>
          <a:p>
            <a:r>
              <a:rPr lang="en-US" b="1" dirty="0"/>
              <a:t> specific findings</a:t>
            </a:r>
            <a:r>
              <a:rPr lang="en-US" dirty="0"/>
              <a:t> ---&gt; </a:t>
            </a:r>
            <a:r>
              <a:rPr lang="en-US" b="1" dirty="0"/>
              <a:t>broader implications</a:t>
            </a:r>
          </a:p>
        </p:txBody>
      </p:sp>
    </p:spTree>
    <p:extLst>
      <p:ext uri="{BB962C8B-B14F-4D97-AF65-F5344CB8AC3E}">
        <p14:creationId xmlns:p14="http://schemas.microsoft.com/office/powerpoint/2010/main" val="325697673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7BE103-6FBE-61D0-4E9E-78447350FE60}"/>
              </a:ext>
            </a:extLst>
          </p:cNvPr>
          <p:cNvSpPr>
            <a:spLocks noGrp="1"/>
          </p:cNvSpPr>
          <p:nvPr>
            <p:ph type="title"/>
          </p:nvPr>
        </p:nvSpPr>
        <p:spPr/>
        <p:txBody>
          <a:bodyPr/>
          <a:lstStyle/>
          <a:p>
            <a:r>
              <a:rPr lang="en-US"/>
              <a:t>Quantitative manuscript tips</a:t>
            </a:r>
          </a:p>
        </p:txBody>
      </p:sp>
      <p:sp>
        <p:nvSpPr>
          <p:cNvPr id="7" name="Content Placeholder 2">
            <a:extLst>
              <a:ext uri="{FF2B5EF4-FFF2-40B4-BE49-F238E27FC236}">
                <a16:creationId xmlns:a16="http://schemas.microsoft.com/office/drawing/2014/main" id="{E4B25DBF-AC1E-1EE6-4A6D-B436258BA155}"/>
              </a:ext>
            </a:extLst>
          </p:cNvPr>
          <p:cNvSpPr txBox="1">
            <a:spLocks/>
          </p:cNvSpPr>
          <p:nvPr/>
        </p:nvSpPr>
        <p:spPr>
          <a:xfrm>
            <a:off x="919745" y="2192055"/>
            <a:ext cx="4928867" cy="4461768"/>
          </a:xfrm>
          <a:prstGeom prst="rect">
            <a:avLst/>
          </a:prstGeom>
          <a:ln>
            <a:solidFill>
              <a:srgbClr val="66FFFF"/>
            </a:solidFill>
          </a:ln>
        </p:spPr>
        <p:txBody>
          <a:bodyPr vert="horz" lIns="45720" tIns="45720" rIns="45720" bIns="45720" rtlCol="0" anchor="t">
            <a:noAutofit/>
          </a:bodyPr>
          <a:lstStyle>
            <a:lvl1pPr marL="91440" indent="-91440" algn="l" defTabSz="914400" rtl="0" eaLnBrk="1" latinLnBrk="0" hangingPunct="1">
              <a:lnSpc>
                <a:spcPct val="90000"/>
              </a:lnSpc>
              <a:spcBef>
                <a:spcPts val="1200"/>
              </a:spcBef>
              <a:spcAft>
                <a:spcPts val="200"/>
              </a:spcAft>
              <a:buClr>
                <a:schemeClr val="accent2"/>
              </a:buClr>
              <a:buSzPct val="100000"/>
              <a:buFont typeface="Tw Cen MT" panose="020B0602020104020603" pitchFamily="34" charset="0"/>
              <a:buChar char=" "/>
              <a:defRPr sz="2200" kern="1200">
                <a:solidFill>
                  <a:schemeClr val="tx1"/>
                </a:solidFill>
                <a:latin typeface="+mn-lt"/>
                <a:ea typeface="+mn-ea"/>
                <a:cs typeface="+mn-cs"/>
              </a:defRPr>
            </a:lvl1pPr>
            <a:lvl2pPr marL="265176" indent="-137160" algn="l" defTabSz="914400" rtl="0" eaLnBrk="1" latinLnBrk="0" hangingPunct="1">
              <a:lnSpc>
                <a:spcPct val="90000"/>
              </a:lnSpc>
              <a:spcBef>
                <a:spcPts val="200"/>
              </a:spcBef>
              <a:spcAft>
                <a:spcPts val="400"/>
              </a:spcAft>
              <a:buClr>
                <a:schemeClr val="accent2"/>
              </a:buClr>
              <a:buFont typeface="Wingdings 3" pitchFamily="18" charset="2"/>
              <a:buChar char=""/>
              <a:defRPr sz="1800" kern="1200">
                <a:solidFill>
                  <a:schemeClr val="tx1"/>
                </a:solidFill>
                <a:latin typeface="+mn-lt"/>
                <a:ea typeface="+mn-ea"/>
                <a:cs typeface="+mn-cs"/>
              </a:defRPr>
            </a:lvl2pPr>
            <a:lvl3pPr marL="448056"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3pPr>
            <a:lvl4pPr marL="594360"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4pPr>
            <a:lvl5pPr marL="777240"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5pPr>
            <a:lvl6pPr marL="914400"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6pPr>
            <a:lvl7pPr marL="1060704"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7pPr>
            <a:lvl8pPr marL="1216152"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8pPr>
            <a:lvl9pPr marL="1362456"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9pPr>
          </a:lstStyle>
          <a:p>
            <a:pPr marL="0" indent="0">
              <a:buNone/>
            </a:pPr>
            <a:r>
              <a:rPr lang="en-US" sz="1600" b="1" dirty="0"/>
              <a:t>Methods – be specific:</a:t>
            </a:r>
            <a:endParaRPr lang="en-US" dirty="0"/>
          </a:p>
          <a:p>
            <a:pPr>
              <a:buFont typeface="Arial" panose="020B0602020104020603" pitchFamily="34" charset="0"/>
              <a:buChar char="•"/>
            </a:pPr>
            <a:r>
              <a:rPr lang="en-US" sz="1600" dirty="0"/>
              <a:t>Describe dataset (cite original study)</a:t>
            </a:r>
          </a:p>
          <a:p>
            <a:pPr>
              <a:buFont typeface="Arial" panose="020B0602020104020603" pitchFamily="34" charset="0"/>
              <a:buChar char="•"/>
            </a:pPr>
            <a:r>
              <a:rPr lang="en-US" sz="1600" dirty="0"/>
              <a:t>Describe key variables (dependent variable(s),  independent variable(s), covariates)</a:t>
            </a:r>
          </a:p>
          <a:p>
            <a:pPr marL="264795" lvl="1">
              <a:buFont typeface="Courier New" panose="020B0602020104020603" pitchFamily="34" charset="0"/>
              <a:buChar char="o"/>
            </a:pPr>
            <a:r>
              <a:rPr lang="en-US" sz="1200" dirty="0"/>
              <a:t>Can include the survey item and how you coded it/recoded it</a:t>
            </a:r>
          </a:p>
          <a:p>
            <a:pPr marL="264795" lvl="1">
              <a:buFont typeface="Courier New" panose="020B0602020104020603" pitchFamily="34" charset="0"/>
              <a:buChar char="o"/>
            </a:pPr>
            <a:r>
              <a:rPr lang="en-US" sz="1200" dirty="0"/>
              <a:t>If you recoded it say how and why (e.g., recoded 'don't know' as missing)</a:t>
            </a:r>
          </a:p>
          <a:p>
            <a:pPr>
              <a:buFont typeface="Arial" panose="020B0602020104020603" pitchFamily="34" charset="0"/>
              <a:buChar char="•"/>
            </a:pPr>
            <a:r>
              <a:rPr lang="en-US" sz="1600" dirty="0"/>
              <a:t>Describe your analytic sample (start with stating the total sample size and then the exclusions, missing data, imputations that led to your analytic sample)</a:t>
            </a:r>
          </a:p>
          <a:p>
            <a:pPr marL="264795" lvl="1">
              <a:buFont typeface="Courier New" panose="020B0602020104020603" pitchFamily="34" charset="0"/>
              <a:buChar char="o"/>
            </a:pPr>
            <a:r>
              <a:rPr lang="en-US" sz="1200" dirty="0">
                <a:latin typeface="Tw Cen MT"/>
              </a:rPr>
              <a:t>A figure can sometimes be helpful here if it is complex</a:t>
            </a:r>
          </a:p>
          <a:p>
            <a:pPr>
              <a:buFont typeface="Arial,Sans-Serif" panose="020B0602020104020603" pitchFamily="34" charset="0"/>
              <a:buChar char="•"/>
            </a:pPr>
            <a:r>
              <a:rPr lang="en-US" sz="1600" dirty="0">
                <a:latin typeface="TW Cen MT"/>
              </a:rPr>
              <a:t>Be detailed in describing how you analyzed the data</a:t>
            </a:r>
            <a:endParaRPr lang="en-US" sz="1600" dirty="0">
              <a:latin typeface="Tw Cen MT"/>
            </a:endParaRPr>
          </a:p>
          <a:p>
            <a:pPr marL="264795" lvl="1">
              <a:buFont typeface="Courier New" panose="020B0602020104020603" pitchFamily="34" charset="0"/>
              <a:buChar char="o"/>
            </a:pPr>
            <a:r>
              <a:rPr lang="en-US" sz="1200" dirty="0">
                <a:latin typeface="Tw Cen MT"/>
              </a:rPr>
              <a:t>State</a:t>
            </a:r>
            <a:r>
              <a:rPr lang="en-US" sz="1200" dirty="0"/>
              <a:t> analytic methods and justify them (e.g., we used a negative binomial regression model to account for over dispersion)</a:t>
            </a:r>
          </a:p>
          <a:p>
            <a:pPr>
              <a:buFont typeface="Arial" panose="020B0602020104020603" pitchFamily="34" charset="0"/>
              <a:buChar char="•"/>
            </a:pPr>
            <a:r>
              <a:rPr lang="en-US" sz="1600" dirty="0"/>
              <a:t>Describe any sensitivity or additional analyses</a:t>
            </a:r>
          </a:p>
          <a:p>
            <a:pPr marL="0" indent="0">
              <a:buNone/>
            </a:pPr>
            <a:endParaRPr lang="en-US" sz="1600" dirty="0"/>
          </a:p>
        </p:txBody>
      </p:sp>
      <p:sp>
        <p:nvSpPr>
          <p:cNvPr id="9" name="Content Placeholder 2">
            <a:extLst>
              <a:ext uri="{FF2B5EF4-FFF2-40B4-BE49-F238E27FC236}">
                <a16:creationId xmlns:a16="http://schemas.microsoft.com/office/drawing/2014/main" id="{549F2C6E-4803-FC45-72C2-588258F96CE8}"/>
              </a:ext>
            </a:extLst>
          </p:cNvPr>
          <p:cNvSpPr txBox="1">
            <a:spLocks/>
          </p:cNvSpPr>
          <p:nvPr/>
        </p:nvSpPr>
        <p:spPr>
          <a:xfrm>
            <a:off x="6472951" y="2192055"/>
            <a:ext cx="4928867" cy="4461769"/>
          </a:xfrm>
          <a:prstGeom prst="rect">
            <a:avLst/>
          </a:prstGeom>
          <a:ln>
            <a:solidFill>
              <a:srgbClr val="66FFFF"/>
            </a:solidFill>
          </a:ln>
        </p:spPr>
        <p:txBody>
          <a:bodyPr vert="horz" lIns="45720" tIns="45720" rIns="45720" bIns="45720" rtlCol="0" anchor="t">
            <a:noAutofit/>
          </a:bodyPr>
          <a:lstStyle>
            <a:lvl1pPr marL="91440" indent="-91440" algn="l" defTabSz="914400" rtl="0" eaLnBrk="1" latinLnBrk="0" hangingPunct="1">
              <a:lnSpc>
                <a:spcPct val="90000"/>
              </a:lnSpc>
              <a:spcBef>
                <a:spcPts val="1200"/>
              </a:spcBef>
              <a:spcAft>
                <a:spcPts val="200"/>
              </a:spcAft>
              <a:buClr>
                <a:schemeClr val="accent2"/>
              </a:buClr>
              <a:buSzPct val="100000"/>
              <a:buFont typeface="Tw Cen MT" panose="020B0602020104020603" pitchFamily="34" charset="0"/>
              <a:buChar char=" "/>
              <a:defRPr sz="2200" kern="1200">
                <a:solidFill>
                  <a:schemeClr val="tx1"/>
                </a:solidFill>
                <a:latin typeface="+mn-lt"/>
                <a:ea typeface="+mn-ea"/>
                <a:cs typeface="+mn-cs"/>
              </a:defRPr>
            </a:lvl1pPr>
            <a:lvl2pPr marL="265176" indent="-137160" algn="l" defTabSz="914400" rtl="0" eaLnBrk="1" latinLnBrk="0" hangingPunct="1">
              <a:lnSpc>
                <a:spcPct val="90000"/>
              </a:lnSpc>
              <a:spcBef>
                <a:spcPts val="200"/>
              </a:spcBef>
              <a:spcAft>
                <a:spcPts val="400"/>
              </a:spcAft>
              <a:buClr>
                <a:schemeClr val="accent2"/>
              </a:buClr>
              <a:buFont typeface="Wingdings 3" pitchFamily="18" charset="2"/>
              <a:buChar char=""/>
              <a:defRPr sz="1800" kern="1200">
                <a:solidFill>
                  <a:schemeClr val="tx1"/>
                </a:solidFill>
                <a:latin typeface="+mn-lt"/>
                <a:ea typeface="+mn-ea"/>
                <a:cs typeface="+mn-cs"/>
              </a:defRPr>
            </a:lvl2pPr>
            <a:lvl3pPr marL="448056"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3pPr>
            <a:lvl4pPr marL="594360"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4pPr>
            <a:lvl5pPr marL="777240"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5pPr>
            <a:lvl6pPr marL="914400"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6pPr>
            <a:lvl7pPr marL="1060704"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7pPr>
            <a:lvl8pPr marL="1216152"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8pPr>
            <a:lvl9pPr marL="1362456"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9pPr>
          </a:lstStyle>
          <a:p>
            <a:pPr marL="0" indent="0">
              <a:buFont typeface="Tw Cen MT" panose="020B0602020104020603" pitchFamily="34" charset="0"/>
              <a:buNone/>
            </a:pPr>
            <a:r>
              <a:rPr lang="en-US" sz="1600" b="1" dirty="0"/>
              <a:t>Results:</a:t>
            </a:r>
            <a:endParaRPr lang="en-US" dirty="0">
              <a:latin typeface="Tw Cen MT" panose="020B0602020104020603"/>
            </a:endParaRPr>
          </a:p>
          <a:p>
            <a:pPr>
              <a:buFont typeface="Arial" panose="020B0602020104020603" pitchFamily="34" charset="0"/>
              <a:buChar char="•"/>
            </a:pPr>
            <a:r>
              <a:rPr lang="en-US" sz="1600" dirty="0">
                <a:latin typeface="TW Cen MT"/>
              </a:rPr>
              <a:t>Use sub-sections to organize your findings, often by stage of analysis (e.g., bivariate statistics, multivariate statistics) or by outcome variable</a:t>
            </a:r>
            <a:endParaRPr lang="en-US" dirty="0">
              <a:latin typeface="Tw Cen MT"/>
            </a:endParaRPr>
          </a:p>
          <a:p>
            <a:pPr>
              <a:buFont typeface="Arial" panose="020B0602020104020603" pitchFamily="34" charset="0"/>
              <a:buChar char="•"/>
            </a:pPr>
            <a:r>
              <a:rPr lang="en-US" sz="1600" dirty="0">
                <a:latin typeface="TW Cen MT"/>
              </a:rPr>
              <a:t>Make tables clear and follow journal guidelines on decimal points, reporting of confidence intervals or p-values, etc.</a:t>
            </a:r>
            <a:endParaRPr lang="en-US" dirty="0">
              <a:latin typeface="Tw Cen MT"/>
            </a:endParaRPr>
          </a:p>
          <a:p>
            <a:pPr>
              <a:buFont typeface="Arial" panose="020B0602020104020603" pitchFamily="34" charset="0"/>
              <a:buChar char="•"/>
            </a:pPr>
            <a:r>
              <a:rPr lang="en-US" sz="1600" dirty="0">
                <a:latin typeface="TW Cen MT"/>
              </a:rPr>
              <a:t>Tables should stand alone, meaning they should include all the information you need to interpret them within the table titles, table itself, and footnotes </a:t>
            </a:r>
          </a:p>
          <a:p>
            <a:pPr>
              <a:buFont typeface="Arial" panose="020B0602020104020603" pitchFamily="34" charset="0"/>
              <a:buChar char="•"/>
            </a:pPr>
            <a:r>
              <a:rPr lang="en-US" sz="1600" dirty="0">
                <a:latin typeface="TW Cen MT"/>
              </a:rPr>
              <a:t>Avoid just repeating the exact information from the tables into the text</a:t>
            </a:r>
          </a:p>
          <a:p>
            <a:pPr>
              <a:buFont typeface="Arial" panose="020B0602020104020603" pitchFamily="34" charset="0"/>
              <a:buChar char="•"/>
            </a:pPr>
            <a:r>
              <a:rPr lang="en-US" sz="1600" dirty="0">
                <a:latin typeface="TW Cen MT"/>
              </a:rPr>
              <a:t>Avoid interpretation or extrapolation of results within the results section </a:t>
            </a:r>
          </a:p>
        </p:txBody>
      </p:sp>
      <p:sp>
        <p:nvSpPr>
          <p:cNvPr id="11" name="Content Placeholder 2">
            <a:extLst>
              <a:ext uri="{FF2B5EF4-FFF2-40B4-BE49-F238E27FC236}">
                <a16:creationId xmlns:a16="http://schemas.microsoft.com/office/drawing/2014/main" id="{76E60DC2-AC9F-8F05-F45A-4D93C1638829}"/>
              </a:ext>
            </a:extLst>
          </p:cNvPr>
          <p:cNvSpPr txBox="1">
            <a:spLocks/>
          </p:cNvSpPr>
          <p:nvPr/>
        </p:nvSpPr>
        <p:spPr>
          <a:xfrm>
            <a:off x="919745" y="1670137"/>
            <a:ext cx="10482072" cy="328181"/>
          </a:xfrm>
          <a:prstGeom prst="rect">
            <a:avLst/>
          </a:prstGeom>
          <a:ln>
            <a:solidFill>
              <a:srgbClr val="66FFFF"/>
            </a:solidFill>
          </a:ln>
        </p:spPr>
        <p:txBody>
          <a:bodyPr vert="horz" lIns="45720" tIns="45720" rIns="45720" bIns="45720" rtlCol="0" anchor="t">
            <a:noAutofit/>
          </a:bodyPr>
          <a:lstStyle>
            <a:lvl1pPr marL="91440" indent="-91440" algn="l" defTabSz="914400" rtl="0" eaLnBrk="1" latinLnBrk="0" hangingPunct="1">
              <a:lnSpc>
                <a:spcPct val="90000"/>
              </a:lnSpc>
              <a:spcBef>
                <a:spcPts val="1200"/>
              </a:spcBef>
              <a:spcAft>
                <a:spcPts val="200"/>
              </a:spcAft>
              <a:buClr>
                <a:schemeClr val="accent2"/>
              </a:buClr>
              <a:buSzPct val="100000"/>
              <a:buFont typeface="Tw Cen MT" panose="020B0602020104020603" pitchFamily="34" charset="0"/>
              <a:buChar char=" "/>
              <a:defRPr sz="2200" kern="1200">
                <a:solidFill>
                  <a:schemeClr val="tx1"/>
                </a:solidFill>
                <a:latin typeface="+mn-lt"/>
                <a:ea typeface="+mn-ea"/>
                <a:cs typeface="+mn-cs"/>
              </a:defRPr>
            </a:lvl1pPr>
            <a:lvl2pPr marL="265176" indent="-137160" algn="l" defTabSz="914400" rtl="0" eaLnBrk="1" latinLnBrk="0" hangingPunct="1">
              <a:lnSpc>
                <a:spcPct val="90000"/>
              </a:lnSpc>
              <a:spcBef>
                <a:spcPts val="200"/>
              </a:spcBef>
              <a:spcAft>
                <a:spcPts val="400"/>
              </a:spcAft>
              <a:buClr>
                <a:schemeClr val="accent2"/>
              </a:buClr>
              <a:buFont typeface="Wingdings 3" pitchFamily="18" charset="2"/>
              <a:buChar char=""/>
              <a:defRPr sz="1800" kern="1200">
                <a:solidFill>
                  <a:schemeClr val="tx1"/>
                </a:solidFill>
                <a:latin typeface="+mn-lt"/>
                <a:ea typeface="+mn-ea"/>
                <a:cs typeface="+mn-cs"/>
              </a:defRPr>
            </a:lvl2pPr>
            <a:lvl3pPr marL="448056"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3pPr>
            <a:lvl4pPr marL="594360"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4pPr>
            <a:lvl5pPr marL="777240"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5pPr>
            <a:lvl6pPr marL="914400"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6pPr>
            <a:lvl7pPr marL="1060704"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7pPr>
            <a:lvl8pPr marL="1216152"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8pPr>
            <a:lvl9pPr marL="1362456"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9pPr>
          </a:lstStyle>
          <a:p>
            <a:pPr marL="0" indent="0" algn="ctr">
              <a:buNone/>
            </a:pPr>
            <a:r>
              <a:rPr lang="en-US" sz="1800" b="1" dirty="0"/>
              <a:t>Types of data </a:t>
            </a:r>
            <a:r>
              <a:rPr lang="en-US" sz="1800"/>
              <a:t>– e.g., surveys </a:t>
            </a:r>
            <a:endParaRPr lang="en-US" sz="2400"/>
          </a:p>
        </p:txBody>
      </p:sp>
    </p:spTree>
    <p:extLst>
      <p:ext uri="{BB962C8B-B14F-4D97-AF65-F5344CB8AC3E}">
        <p14:creationId xmlns:p14="http://schemas.microsoft.com/office/powerpoint/2010/main" val="24422675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xEl>
                                              <p:pRg st="2" end="2"/>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7">
                                            <p:txEl>
                                              <p:pRg st="3" end="3"/>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7">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7">
                                            <p:txEl>
                                              <p:pRg st="5" end="5"/>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7">
                                            <p:txEl>
                                              <p:pRg st="6" end="6"/>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7">
                                            <p:txEl>
                                              <p:pRg st="7" end="7"/>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7">
                                            <p:txEl>
                                              <p:pRg st="8" end="8"/>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7">
                                            <p:txEl>
                                              <p:pRg st="9" end="9"/>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9">
                                            <p:txEl>
                                              <p:pRg st="1" end="1"/>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9">
                                            <p:txEl>
                                              <p:pRg st="2" end="2"/>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9">
                                            <p:txEl>
                                              <p:pRg st="3" end="3"/>
                                            </p:txEl>
                                          </p:spTgt>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9">
                                            <p:txEl>
                                              <p:pRg st="4" end="4"/>
                                            </p:txEl>
                                          </p:spTgt>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nodeType="clickEffect">
                                  <p:stCondLst>
                                    <p:cond delay="0"/>
                                  </p:stCondLst>
                                  <p:childTnLst>
                                    <p:set>
                                      <p:cBhvr>
                                        <p:cTn id="58" dur="1" fill="hold">
                                          <p:stCondLst>
                                            <p:cond delay="0"/>
                                          </p:stCondLst>
                                        </p:cTn>
                                        <p:tgtEl>
                                          <p:spTgt spid="9">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AA7802-6337-BEA0-9934-83DD0B70C084}"/>
              </a:ext>
            </a:extLst>
          </p:cNvPr>
          <p:cNvSpPr>
            <a:spLocks noGrp="1"/>
          </p:cNvSpPr>
          <p:nvPr>
            <p:ph type="title"/>
          </p:nvPr>
        </p:nvSpPr>
        <p:spPr/>
        <p:txBody>
          <a:bodyPr/>
          <a:lstStyle/>
          <a:p>
            <a:r>
              <a:rPr lang="en-US"/>
              <a:t>Qualitative manuscript tips</a:t>
            </a:r>
          </a:p>
        </p:txBody>
      </p:sp>
      <p:sp>
        <p:nvSpPr>
          <p:cNvPr id="3" name="Content Placeholder 2">
            <a:extLst>
              <a:ext uri="{FF2B5EF4-FFF2-40B4-BE49-F238E27FC236}">
                <a16:creationId xmlns:a16="http://schemas.microsoft.com/office/drawing/2014/main" id="{B5BF2814-E040-7EDE-70D3-F991F461ECC4}"/>
              </a:ext>
            </a:extLst>
          </p:cNvPr>
          <p:cNvSpPr>
            <a:spLocks noGrp="1"/>
          </p:cNvSpPr>
          <p:nvPr>
            <p:ph idx="1"/>
          </p:nvPr>
        </p:nvSpPr>
        <p:spPr>
          <a:xfrm>
            <a:off x="919745" y="2192055"/>
            <a:ext cx="4928867" cy="4232125"/>
          </a:xfrm>
          <a:ln>
            <a:solidFill>
              <a:srgbClr val="66FFFF"/>
            </a:solidFill>
          </a:ln>
        </p:spPr>
        <p:txBody>
          <a:bodyPr vert="horz" lIns="45720" tIns="45720" rIns="45720" bIns="45720" rtlCol="0" anchor="t">
            <a:noAutofit/>
          </a:bodyPr>
          <a:lstStyle/>
          <a:p>
            <a:pPr marL="0" indent="0">
              <a:buNone/>
            </a:pPr>
            <a:r>
              <a:rPr lang="en-US" sz="1600" b="1" dirty="0"/>
              <a:t>Methods – be specific:</a:t>
            </a:r>
            <a:endParaRPr lang="en-US" dirty="0"/>
          </a:p>
          <a:p>
            <a:pPr>
              <a:buFont typeface="Arial" panose="020B0602020104020603" pitchFamily="34" charset="0"/>
              <a:buChar char="•"/>
            </a:pPr>
            <a:r>
              <a:rPr lang="en-US" sz="1600" dirty="0"/>
              <a:t>Justify the method(s) you chose </a:t>
            </a:r>
          </a:p>
          <a:p>
            <a:pPr>
              <a:buFont typeface="Arial" panose="020B0602020104020603" pitchFamily="34" charset="0"/>
              <a:buChar char="•"/>
            </a:pPr>
            <a:r>
              <a:rPr lang="en-US" sz="1600" dirty="0"/>
              <a:t>Discuss </a:t>
            </a:r>
            <a:r>
              <a:rPr lang="en-US" sz="1600" u="sng" dirty="0"/>
              <a:t>how</a:t>
            </a:r>
            <a:r>
              <a:rPr lang="en-US" sz="1600" dirty="0"/>
              <a:t> you collected the data and </a:t>
            </a:r>
            <a:r>
              <a:rPr lang="en-US" sz="1600" u="sng" dirty="0"/>
              <a:t>who</a:t>
            </a:r>
            <a:r>
              <a:rPr lang="en-US" sz="1600" dirty="0"/>
              <a:t> collected it (reflexivity)</a:t>
            </a:r>
          </a:p>
          <a:p>
            <a:pPr>
              <a:buFont typeface="Arial" panose="020B0602020104020603" pitchFamily="34" charset="0"/>
              <a:buChar char="•"/>
            </a:pPr>
            <a:r>
              <a:rPr lang="en-US" sz="1600" dirty="0"/>
              <a:t>Discuss if/how you decided to stratify data</a:t>
            </a:r>
          </a:p>
          <a:p>
            <a:pPr>
              <a:buFont typeface="Arial" panose="020B0602020104020603" pitchFamily="34" charset="0"/>
              <a:buChar char="•"/>
            </a:pPr>
            <a:r>
              <a:rPr lang="en-US" sz="1600" dirty="0"/>
              <a:t>Note how you decided when to stop collecting data</a:t>
            </a:r>
          </a:p>
          <a:p>
            <a:pPr>
              <a:buFont typeface="Arial" panose="020B0602020104020603" pitchFamily="34" charset="0"/>
              <a:buChar char="•"/>
            </a:pPr>
            <a:r>
              <a:rPr lang="en-US" sz="1600" dirty="0"/>
              <a:t>Be detailed in describing how you analyzed the data</a:t>
            </a:r>
          </a:p>
          <a:p>
            <a:pPr>
              <a:buFont typeface="Arial" panose="020B0602020104020603" pitchFamily="34" charset="0"/>
              <a:buChar char="•"/>
            </a:pPr>
            <a:r>
              <a:rPr lang="en-US" sz="1600" dirty="0"/>
              <a:t>Make sure to use terms to describe your study design and analysis (coding) methods that are recognizable to qualitative experts </a:t>
            </a:r>
          </a:p>
          <a:p>
            <a:pPr>
              <a:buFont typeface="Arial" panose="020B0602020104020603" pitchFamily="34" charset="0"/>
              <a:buChar char="•"/>
            </a:pPr>
            <a:r>
              <a:rPr lang="en-US" sz="1600" dirty="0"/>
              <a:t>Cite sources (this will help if you have a reviewer that does not know much about qualitative research) </a:t>
            </a:r>
            <a:endParaRPr lang="en-US" dirty="0"/>
          </a:p>
        </p:txBody>
      </p:sp>
      <p:sp>
        <p:nvSpPr>
          <p:cNvPr id="6" name="Content Placeholder 2">
            <a:extLst>
              <a:ext uri="{FF2B5EF4-FFF2-40B4-BE49-F238E27FC236}">
                <a16:creationId xmlns:a16="http://schemas.microsoft.com/office/drawing/2014/main" id="{E07471BF-06C4-E8E0-23BB-53BC60E235CC}"/>
              </a:ext>
            </a:extLst>
          </p:cNvPr>
          <p:cNvSpPr txBox="1">
            <a:spLocks/>
          </p:cNvSpPr>
          <p:nvPr/>
        </p:nvSpPr>
        <p:spPr>
          <a:xfrm>
            <a:off x="6472951" y="2192055"/>
            <a:ext cx="4928867" cy="4232126"/>
          </a:xfrm>
          <a:prstGeom prst="rect">
            <a:avLst/>
          </a:prstGeom>
          <a:ln>
            <a:solidFill>
              <a:srgbClr val="66FFFF"/>
            </a:solidFill>
          </a:ln>
        </p:spPr>
        <p:txBody>
          <a:bodyPr vert="horz" lIns="45720" tIns="45720" rIns="45720" bIns="45720" rtlCol="0" anchor="t">
            <a:noAutofit/>
          </a:bodyPr>
          <a:lstStyle>
            <a:lvl1pPr marL="91440" indent="-91440" algn="l" defTabSz="914400" rtl="0" eaLnBrk="1" latinLnBrk="0" hangingPunct="1">
              <a:lnSpc>
                <a:spcPct val="90000"/>
              </a:lnSpc>
              <a:spcBef>
                <a:spcPts val="1200"/>
              </a:spcBef>
              <a:spcAft>
                <a:spcPts val="200"/>
              </a:spcAft>
              <a:buClr>
                <a:schemeClr val="accent2"/>
              </a:buClr>
              <a:buSzPct val="100000"/>
              <a:buFont typeface="Tw Cen MT" panose="020B0602020104020603" pitchFamily="34" charset="0"/>
              <a:buChar char=" "/>
              <a:defRPr sz="2200" kern="1200">
                <a:solidFill>
                  <a:schemeClr val="tx1"/>
                </a:solidFill>
                <a:latin typeface="+mn-lt"/>
                <a:ea typeface="+mn-ea"/>
                <a:cs typeface="+mn-cs"/>
              </a:defRPr>
            </a:lvl1pPr>
            <a:lvl2pPr marL="265176" indent="-137160" algn="l" defTabSz="914400" rtl="0" eaLnBrk="1" latinLnBrk="0" hangingPunct="1">
              <a:lnSpc>
                <a:spcPct val="90000"/>
              </a:lnSpc>
              <a:spcBef>
                <a:spcPts val="200"/>
              </a:spcBef>
              <a:spcAft>
                <a:spcPts val="400"/>
              </a:spcAft>
              <a:buClr>
                <a:schemeClr val="accent2"/>
              </a:buClr>
              <a:buFont typeface="Wingdings 3" pitchFamily="18" charset="2"/>
              <a:buChar char=""/>
              <a:defRPr sz="1800" kern="1200">
                <a:solidFill>
                  <a:schemeClr val="tx1"/>
                </a:solidFill>
                <a:latin typeface="+mn-lt"/>
                <a:ea typeface="+mn-ea"/>
                <a:cs typeface="+mn-cs"/>
              </a:defRPr>
            </a:lvl2pPr>
            <a:lvl3pPr marL="448056"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3pPr>
            <a:lvl4pPr marL="594360"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4pPr>
            <a:lvl5pPr marL="777240"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5pPr>
            <a:lvl6pPr marL="914400"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6pPr>
            <a:lvl7pPr marL="1060704"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7pPr>
            <a:lvl8pPr marL="1216152"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8pPr>
            <a:lvl9pPr marL="1362456"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9pPr>
          </a:lstStyle>
          <a:p>
            <a:pPr marL="0" indent="0">
              <a:buFont typeface="Tw Cen MT" panose="020B0602020104020603" pitchFamily="34" charset="0"/>
              <a:buNone/>
            </a:pPr>
            <a:r>
              <a:rPr lang="en-US" sz="1600" b="1" dirty="0"/>
              <a:t>Results:</a:t>
            </a:r>
            <a:endParaRPr lang="en-US" dirty="0">
              <a:latin typeface="Tw Cen MT" panose="020B0602020104020603"/>
            </a:endParaRPr>
          </a:p>
          <a:p>
            <a:pPr>
              <a:buFont typeface="Arial" panose="020B0602020104020603" pitchFamily="34" charset="0"/>
              <a:buChar char="•"/>
            </a:pPr>
            <a:r>
              <a:rPr lang="en-US" sz="1600" dirty="0">
                <a:latin typeface="TW Cen MT"/>
              </a:rPr>
              <a:t>Use sub-sections to organize your findings (often by theme) </a:t>
            </a:r>
            <a:endParaRPr lang="en-US" dirty="0">
              <a:latin typeface="Tw Cen MT"/>
            </a:endParaRPr>
          </a:p>
          <a:p>
            <a:pPr>
              <a:buFont typeface="Arial" panose="020B0602020104020603" pitchFamily="34" charset="0"/>
              <a:buChar char="•"/>
            </a:pPr>
            <a:r>
              <a:rPr lang="en-US" sz="1600" dirty="0">
                <a:latin typeface="TW Cen MT"/>
              </a:rPr>
              <a:t>Include quotations that support your statements</a:t>
            </a:r>
            <a:endParaRPr lang="en-US" dirty="0">
              <a:latin typeface="Tw Cen MT" panose="020B0602020104020603"/>
            </a:endParaRPr>
          </a:p>
          <a:p>
            <a:pPr>
              <a:buFont typeface="Arial" panose="020B0602020104020603" pitchFamily="34" charset="0"/>
              <a:buChar char="•"/>
            </a:pPr>
            <a:r>
              <a:rPr lang="en-US" sz="1600" dirty="0">
                <a:latin typeface="TW Cen MT"/>
              </a:rPr>
              <a:t>Make quotations more readable by using brackets and ellipses  </a:t>
            </a:r>
            <a:endParaRPr lang="en-US" dirty="0">
              <a:latin typeface="Tw Cen MT" panose="020B0602020104020603"/>
            </a:endParaRPr>
          </a:p>
          <a:p>
            <a:pPr>
              <a:buFont typeface="Arial" panose="020B0602020104020603" pitchFamily="34" charset="0"/>
              <a:buChar char="•"/>
            </a:pPr>
            <a:r>
              <a:rPr lang="en-US" sz="1600" dirty="0">
                <a:latin typeface="TW Cen MT"/>
              </a:rPr>
              <a:t>Include counter-cases when appropriate ("most participants agreed that X, but some said Y“)</a:t>
            </a:r>
          </a:p>
          <a:p>
            <a:pPr>
              <a:buFont typeface="Arial" panose="020B0602020104020603" pitchFamily="34" charset="0"/>
              <a:buChar char="•"/>
            </a:pPr>
            <a:r>
              <a:rPr lang="en-US" sz="1600" dirty="0">
                <a:latin typeface="TW Cen MT"/>
              </a:rPr>
              <a:t>Include tables of quotes only if necessary and useful</a:t>
            </a:r>
          </a:p>
          <a:p>
            <a:pPr>
              <a:buFont typeface="Arial" panose="020B0602020104020603" pitchFamily="34" charset="0"/>
              <a:buChar char="•"/>
            </a:pPr>
            <a:r>
              <a:rPr lang="en-US" sz="1600" dirty="0">
                <a:latin typeface="TW Cen MT"/>
              </a:rPr>
              <a:t>Avoid quantifying qualitative data</a:t>
            </a:r>
          </a:p>
          <a:p>
            <a:pPr>
              <a:buFont typeface="Arial" panose="020B0602020104020603" pitchFamily="34" charset="0"/>
              <a:buChar char="•"/>
            </a:pPr>
            <a:r>
              <a:rPr lang="en-US" sz="1600" dirty="0">
                <a:latin typeface="TW Cen MT"/>
              </a:rPr>
              <a:t>Avoid too much interpretation or extrapolation of results within the results section – like with quantitative data, this should go in the discussion.</a:t>
            </a:r>
          </a:p>
        </p:txBody>
      </p:sp>
      <p:sp>
        <p:nvSpPr>
          <p:cNvPr id="8" name="Content Placeholder 2">
            <a:extLst>
              <a:ext uri="{FF2B5EF4-FFF2-40B4-BE49-F238E27FC236}">
                <a16:creationId xmlns:a16="http://schemas.microsoft.com/office/drawing/2014/main" id="{72E1B9D9-5F11-DECB-35A9-9C2CA8DA598B}"/>
              </a:ext>
            </a:extLst>
          </p:cNvPr>
          <p:cNvSpPr txBox="1">
            <a:spLocks/>
          </p:cNvSpPr>
          <p:nvPr/>
        </p:nvSpPr>
        <p:spPr>
          <a:xfrm>
            <a:off x="919745" y="1670137"/>
            <a:ext cx="10482072" cy="328181"/>
          </a:xfrm>
          <a:prstGeom prst="rect">
            <a:avLst/>
          </a:prstGeom>
          <a:ln>
            <a:solidFill>
              <a:srgbClr val="66FFFF"/>
            </a:solidFill>
          </a:ln>
        </p:spPr>
        <p:txBody>
          <a:bodyPr vert="horz" lIns="45720" tIns="45720" rIns="45720" bIns="45720" rtlCol="0" anchor="t">
            <a:noAutofit/>
          </a:bodyPr>
          <a:lstStyle>
            <a:lvl1pPr marL="91440" indent="-91440" algn="l" defTabSz="914400" rtl="0" eaLnBrk="1" latinLnBrk="0" hangingPunct="1">
              <a:lnSpc>
                <a:spcPct val="90000"/>
              </a:lnSpc>
              <a:spcBef>
                <a:spcPts val="1200"/>
              </a:spcBef>
              <a:spcAft>
                <a:spcPts val="200"/>
              </a:spcAft>
              <a:buClr>
                <a:schemeClr val="accent2"/>
              </a:buClr>
              <a:buSzPct val="100000"/>
              <a:buFont typeface="Tw Cen MT" panose="020B0602020104020603" pitchFamily="34" charset="0"/>
              <a:buChar char=" "/>
              <a:defRPr sz="2200" kern="1200">
                <a:solidFill>
                  <a:schemeClr val="tx1"/>
                </a:solidFill>
                <a:latin typeface="+mn-lt"/>
                <a:ea typeface="+mn-ea"/>
                <a:cs typeface="+mn-cs"/>
              </a:defRPr>
            </a:lvl1pPr>
            <a:lvl2pPr marL="265176" indent="-137160" algn="l" defTabSz="914400" rtl="0" eaLnBrk="1" latinLnBrk="0" hangingPunct="1">
              <a:lnSpc>
                <a:spcPct val="90000"/>
              </a:lnSpc>
              <a:spcBef>
                <a:spcPts val="200"/>
              </a:spcBef>
              <a:spcAft>
                <a:spcPts val="400"/>
              </a:spcAft>
              <a:buClr>
                <a:schemeClr val="accent2"/>
              </a:buClr>
              <a:buFont typeface="Wingdings 3" pitchFamily="18" charset="2"/>
              <a:buChar char=""/>
              <a:defRPr sz="1800" kern="1200">
                <a:solidFill>
                  <a:schemeClr val="tx1"/>
                </a:solidFill>
                <a:latin typeface="+mn-lt"/>
                <a:ea typeface="+mn-ea"/>
                <a:cs typeface="+mn-cs"/>
              </a:defRPr>
            </a:lvl2pPr>
            <a:lvl3pPr marL="448056"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3pPr>
            <a:lvl4pPr marL="594360"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4pPr>
            <a:lvl5pPr marL="777240"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5pPr>
            <a:lvl6pPr marL="914400"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6pPr>
            <a:lvl7pPr marL="1060704"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7pPr>
            <a:lvl8pPr marL="1216152"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8pPr>
            <a:lvl9pPr marL="1362456"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9pPr>
          </a:lstStyle>
          <a:p>
            <a:pPr marL="0" indent="0" algn="ctr">
              <a:buNone/>
            </a:pPr>
            <a:r>
              <a:rPr lang="en-US" sz="1800" b="1" dirty="0"/>
              <a:t>Types of data </a:t>
            </a:r>
            <a:r>
              <a:rPr lang="en-US" sz="1800"/>
              <a:t>– e.g., interviews, focus groups</a:t>
            </a:r>
            <a:endParaRPr lang="en-US" sz="2400"/>
          </a:p>
        </p:txBody>
      </p:sp>
    </p:spTree>
    <p:extLst>
      <p:ext uri="{BB962C8B-B14F-4D97-AF65-F5344CB8AC3E}">
        <p14:creationId xmlns:p14="http://schemas.microsoft.com/office/powerpoint/2010/main" val="3235069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nodeType="clickEffect">
                                  <p:stCondLst>
                                    <p:cond delay="0"/>
                                  </p:stCondLst>
                                  <p:childTnLst>
                                    <p:set>
                                      <p:cBhvr>
                                        <p:cTn id="58" dur="1" fill="hold">
                                          <p:stCondLst>
                                            <p:cond delay="0"/>
                                          </p:stCondLst>
                                        </p:cTn>
                                        <p:tgtEl>
                                          <p:spTgt spid="6">
                                            <p:txEl>
                                              <p:pRg st="5" end="5"/>
                                            </p:txEl>
                                          </p:spTgt>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nodeType="clickEffect">
                                  <p:stCondLst>
                                    <p:cond delay="0"/>
                                  </p:stCondLst>
                                  <p:childTnLst>
                                    <p:set>
                                      <p:cBhvr>
                                        <p:cTn id="62" dur="1" fill="hold">
                                          <p:stCondLst>
                                            <p:cond delay="0"/>
                                          </p:stCondLst>
                                        </p:cTn>
                                        <p:tgtEl>
                                          <p:spTgt spid="6">
                                            <p:txEl>
                                              <p:pRg st="6" end="6"/>
                                            </p:txEl>
                                          </p:spTgt>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nodeType="clickEffect">
                                  <p:stCondLst>
                                    <p:cond delay="0"/>
                                  </p:stCondLst>
                                  <p:childTnLst>
                                    <p:set>
                                      <p:cBhvr>
                                        <p:cTn id="66" dur="1" fill="hold">
                                          <p:stCondLst>
                                            <p:cond delay="0"/>
                                          </p:stCondLst>
                                        </p:cTn>
                                        <p:tgtEl>
                                          <p:spTgt spid="6">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832DA1-B08A-8008-FACC-BD8E021F35C4}"/>
              </a:ext>
            </a:extLst>
          </p:cNvPr>
          <p:cNvSpPr>
            <a:spLocks noGrp="1"/>
          </p:cNvSpPr>
          <p:nvPr>
            <p:ph type="title"/>
          </p:nvPr>
        </p:nvSpPr>
        <p:spPr/>
        <p:txBody>
          <a:bodyPr/>
          <a:lstStyle/>
          <a:p>
            <a:r>
              <a:rPr lang="en-US"/>
              <a:t>Mixed methods manuscript tips</a:t>
            </a:r>
          </a:p>
        </p:txBody>
      </p:sp>
      <p:sp>
        <p:nvSpPr>
          <p:cNvPr id="5" name="Content Placeholder 2">
            <a:extLst>
              <a:ext uri="{FF2B5EF4-FFF2-40B4-BE49-F238E27FC236}">
                <a16:creationId xmlns:a16="http://schemas.microsoft.com/office/drawing/2014/main" id="{8FE48F66-D32D-AA16-1A6F-86BC890F93ED}"/>
              </a:ext>
            </a:extLst>
          </p:cNvPr>
          <p:cNvSpPr txBox="1">
            <a:spLocks/>
          </p:cNvSpPr>
          <p:nvPr/>
        </p:nvSpPr>
        <p:spPr>
          <a:xfrm>
            <a:off x="919745" y="1670137"/>
            <a:ext cx="10482072" cy="349058"/>
          </a:xfrm>
          <a:prstGeom prst="rect">
            <a:avLst/>
          </a:prstGeom>
          <a:ln>
            <a:solidFill>
              <a:srgbClr val="66FFFF"/>
            </a:solidFill>
          </a:ln>
        </p:spPr>
        <p:txBody>
          <a:bodyPr vert="horz" lIns="45720" tIns="45720" rIns="45720" bIns="45720" rtlCol="0" anchor="t">
            <a:noAutofit/>
          </a:bodyPr>
          <a:lstStyle>
            <a:lvl1pPr marL="91440" indent="-91440" algn="l" defTabSz="914400" rtl="0" eaLnBrk="1" latinLnBrk="0" hangingPunct="1">
              <a:lnSpc>
                <a:spcPct val="90000"/>
              </a:lnSpc>
              <a:spcBef>
                <a:spcPts val="1200"/>
              </a:spcBef>
              <a:spcAft>
                <a:spcPts val="200"/>
              </a:spcAft>
              <a:buClr>
                <a:schemeClr val="accent2"/>
              </a:buClr>
              <a:buSzPct val="100000"/>
              <a:buFont typeface="Tw Cen MT" panose="020B0602020104020603" pitchFamily="34" charset="0"/>
              <a:buChar char=" "/>
              <a:defRPr sz="2200" kern="1200">
                <a:solidFill>
                  <a:schemeClr val="tx1"/>
                </a:solidFill>
                <a:latin typeface="+mn-lt"/>
                <a:ea typeface="+mn-ea"/>
                <a:cs typeface="+mn-cs"/>
              </a:defRPr>
            </a:lvl1pPr>
            <a:lvl2pPr marL="265176" indent="-137160" algn="l" defTabSz="914400" rtl="0" eaLnBrk="1" latinLnBrk="0" hangingPunct="1">
              <a:lnSpc>
                <a:spcPct val="90000"/>
              </a:lnSpc>
              <a:spcBef>
                <a:spcPts val="200"/>
              </a:spcBef>
              <a:spcAft>
                <a:spcPts val="400"/>
              </a:spcAft>
              <a:buClr>
                <a:schemeClr val="accent2"/>
              </a:buClr>
              <a:buFont typeface="Wingdings 3" pitchFamily="18" charset="2"/>
              <a:buChar char=""/>
              <a:defRPr sz="1800" kern="1200">
                <a:solidFill>
                  <a:schemeClr val="tx1"/>
                </a:solidFill>
                <a:latin typeface="+mn-lt"/>
                <a:ea typeface="+mn-ea"/>
                <a:cs typeface="+mn-cs"/>
              </a:defRPr>
            </a:lvl2pPr>
            <a:lvl3pPr marL="448056"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3pPr>
            <a:lvl4pPr marL="594360"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4pPr>
            <a:lvl5pPr marL="777240"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5pPr>
            <a:lvl6pPr marL="914400"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6pPr>
            <a:lvl7pPr marL="1060704"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7pPr>
            <a:lvl8pPr marL="1216152"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8pPr>
            <a:lvl9pPr marL="1362456"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9pPr>
          </a:lstStyle>
          <a:p>
            <a:pPr marL="0" indent="0" algn="ctr">
              <a:spcBef>
                <a:spcPts val="0"/>
              </a:spcBef>
              <a:spcAft>
                <a:spcPts val="0"/>
              </a:spcAft>
              <a:buNone/>
            </a:pPr>
            <a:r>
              <a:rPr lang="en-US" sz="1800" b="1"/>
              <a:t>Types of data </a:t>
            </a:r>
            <a:r>
              <a:rPr lang="en-US" sz="1800"/>
              <a:t>– any combination of quantitative and qualitative</a:t>
            </a:r>
            <a:endParaRPr lang="en-US"/>
          </a:p>
        </p:txBody>
      </p:sp>
      <p:sp>
        <p:nvSpPr>
          <p:cNvPr id="9" name="Content Placeholder 2">
            <a:extLst>
              <a:ext uri="{FF2B5EF4-FFF2-40B4-BE49-F238E27FC236}">
                <a16:creationId xmlns:a16="http://schemas.microsoft.com/office/drawing/2014/main" id="{383D3D5E-5C2D-411F-C746-E448D17D2EDC}"/>
              </a:ext>
            </a:extLst>
          </p:cNvPr>
          <p:cNvSpPr>
            <a:spLocks noGrp="1"/>
          </p:cNvSpPr>
          <p:nvPr>
            <p:ph idx="1"/>
          </p:nvPr>
        </p:nvSpPr>
        <p:spPr>
          <a:xfrm>
            <a:off x="951061" y="2192056"/>
            <a:ext cx="4928867" cy="4273879"/>
          </a:xfrm>
          <a:ln>
            <a:solidFill>
              <a:srgbClr val="66FFFF"/>
            </a:solidFill>
          </a:ln>
        </p:spPr>
        <p:txBody>
          <a:bodyPr vert="horz" lIns="45720" tIns="45720" rIns="45720" bIns="45720" rtlCol="0" anchor="t">
            <a:noAutofit/>
          </a:bodyPr>
          <a:lstStyle/>
          <a:p>
            <a:pPr marL="0" indent="0">
              <a:buNone/>
            </a:pPr>
            <a:r>
              <a:rPr lang="en-US" sz="1600" b="1" u="sng" dirty="0"/>
              <a:t>Methods – </a:t>
            </a:r>
            <a:r>
              <a:rPr lang="en-US" sz="1600" u="sng" dirty="0"/>
              <a:t>Tips for Quant and Qual both apply, but with mixed methods there are more considerations:</a:t>
            </a:r>
          </a:p>
          <a:p>
            <a:pPr>
              <a:buFont typeface="Arial" panose="020B0602020104020603" pitchFamily="34" charset="0"/>
              <a:buChar char="•"/>
            </a:pPr>
            <a:r>
              <a:rPr lang="en-US" sz="1600" dirty="0"/>
              <a:t>Justify the method(s) you chose – why was mixed methods the best option for your research question(s)</a:t>
            </a:r>
          </a:p>
          <a:p>
            <a:pPr marL="264795" lvl="1">
              <a:buFont typeface="Courier New" panose="020B0602020104020603" pitchFamily="34" charset="0"/>
              <a:buChar char="o"/>
            </a:pPr>
            <a:r>
              <a:rPr lang="en-US" sz="1400" dirty="0"/>
              <a:t>You typically don’t have to get into this in quantitative manuscripts – people assume if you analyze survey data that a survey was the 'right' method</a:t>
            </a:r>
          </a:p>
          <a:p>
            <a:pPr>
              <a:buFont typeface="Arial" panose="020B0602020104020603" pitchFamily="34" charset="0"/>
              <a:buChar char="•"/>
            </a:pPr>
            <a:r>
              <a:rPr lang="en-US" sz="1600" dirty="0"/>
              <a:t>Justify the study design – how did one phase/type of data inform the other? What order was data collection, or was it simultaneous? Why?</a:t>
            </a:r>
          </a:p>
          <a:p>
            <a:pPr>
              <a:buFont typeface="Arial" panose="020B0602020104020603" pitchFamily="34" charset="0"/>
              <a:buChar char="•"/>
            </a:pPr>
            <a:r>
              <a:rPr lang="en-US" sz="1600" dirty="0"/>
              <a:t>Use terms that mixed methods researchers will recognize</a:t>
            </a:r>
            <a:endParaRPr lang="en-US" dirty="0"/>
          </a:p>
          <a:p>
            <a:pPr>
              <a:buFont typeface="Arial" panose="020B0602020104020603" pitchFamily="34" charset="0"/>
              <a:buChar char="•"/>
            </a:pPr>
            <a:r>
              <a:rPr lang="en-US" sz="1600" dirty="0"/>
              <a:t>Cite sources (this will help if you have a reviewer that does not know much about mixed methods research) </a:t>
            </a:r>
            <a:endParaRPr lang="en-US" dirty="0"/>
          </a:p>
          <a:p>
            <a:pPr>
              <a:buFont typeface="Arial" panose="020B0602020104020603" pitchFamily="34" charset="0"/>
              <a:buChar char="•"/>
            </a:pPr>
            <a:r>
              <a:rPr lang="en-US" sz="1600" dirty="0">
                <a:latin typeface="TW Cen MT"/>
              </a:rPr>
              <a:t>Discuss how you analyzed the different types of data, both separately and together, and in what order</a:t>
            </a:r>
            <a:endParaRPr lang="en-US" sz="1600" dirty="0"/>
          </a:p>
        </p:txBody>
      </p:sp>
      <p:sp>
        <p:nvSpPr>
          <p:cNvPr id="11" name="Content Placeholder 2">
            <a:extLst>
              <a:ext uri="{FF2B5EF4-FFF2-40B4-BE49-F238E27FC236}">
                <a16:creationId xmlns:a16="http://schemas.microsoft.com/office/drawing/2014/main" id="{72F42E78-3E84-D95A-8FF6-458272533467}"/>
              </a:ext>
            </a:extLst>
          </p:cNvPr>
          <p:cNvSpPr txBox="1">
            <a:spLocks/>
          </p:cNvSpPr>
          <p:nvPr/>
        </p:nvSpPr>
        <p:spPr>
          <a:xfrm>
            <a:off x="6472951" y="2192055"/>
            <a:ext cx="4928867" cy="4232126"/>
          </a:xfrm>
          <a:prstGeom prst="rect">
            <a:avLst/>
          </a:prstGeom>
          <a:ln>
            <a:solidFill>
              <a:srgbClr val="66FFFF"/>
            </a:solidFill>
          </a:ln>
        </p:spPr>
        <p:txBody>
          <a:bodyPr vert="horz" lIns="45720" tIns="45720" rIns="45720" bIns="45720" rtlCol="0" anchor="t">
            <a:noAutofit/>
          </a:bodyPr>
          <a:lstStyle>
            <a:lvl1pPr marL="91440" indent="-91440" algn="l" defTabSz="914400" rtl="0" eaLnBrk="1" latinLnBrk="0" hangingPunct="1">
              <a:lnSpc>
                <a:spcPct val="90000"/>
              </a:lnSpc>
              <a:spcBef>
                <a:spcPts val="1200"/>
              </a:spcBef>
              <a:spcAft>
                <a:spcPts val="200"/>
              </a:spcAft>
              <a:buClr>
                <a:schemeClr val="accent2"/>
              </a:buClr>
              <a:buSzPct val="100000"/>
              <a:buFont typeface="Tw Cen MT" panose="020B0602020104020603" pitchFamily="34" charset="0"/>
              <a:buChar char=" "/>
              <a:defRPr sz="2200" kern="1200">
                <a:solidFill>
                  <a:schemeClr val="tx1"/>
                </a:solidFill>
                <a:latin typeface="+mn-lt"/>
                <a:ea typeface="+mn-ea"/>
                <a:cs typeface="+mn-cs"/>
              </a:defRPr>
            </a:lvl1pPr>
            <a:lvl2pPr marL="265176" indent="-137160" algn="l" defTabSz="914400" rtl="0" eaLnBrk="1" latinLnBrk="0" hangingPunct="1">
              <a:lnSpc>
                <a:spcPct val="90000"/>
              </a:lnSpc>
              <a:spcBef>
                <a:spcPts val="200"/>
              </a:spcBef>
              <a:spcAft>
                <a:spcPts val="400"/>
              </a:spcAft>
              <a:buClr>
                <a:schemeClr val="accent2"/>
              </a:buClr>
              <a:buFont typeface="Wingdings 3" pitchFamily="18" charset="2"/>
              <a:buChar char=""/>
              <a:defRPr sz="1800" kern="1200">
                <a:solidFill>
                  <a:schemeClr val="tx1"/>
                </a:solidFill>
                <a:latin typeface="+mn-lt"/>
                <a:ea typeface="+mn-ea"/>
                <a:cs typeface="+mn-cs"/>
              </a:defRPr>
            </a:lvl2pPr>
            <a:lvl3pPr marL="448056"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3pPr>
            <a:lvl4pPr marL="594360"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4pPr>
            <a:lvl5pPr marL="777240"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5pPr>
            <a:lvl6pPr marL="914400"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6pPr>
            <a:lvl7pPr marL="1060704"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7pPr>
            <a:lvl8pPr marL="1216152"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8pPr>
            <a:lvl9pPr marL="1362456"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9pPr>
          </a:lstStyle>
          <a:p>
            <a:pPr marL="0" indent="0">
              <a:buFont typeface="Tw Cen MT" panose="020B0602020104020603" pitchFamily="34" charset="0"/>
              <a:buNone/>
            </a:pPr>
            <a:r>
              <a:rPr lang="en-US" sz="1600" b="1" dirty="0"/>
              <a:t>Results:</a:t>
            </a:r>
            <a:endParaRPr lang="en-US" dirty="0">
              <a:latin typeface="Tw Cen MT" panose="020B0602020104020603"/>
            </a:endParaRPr>
          </a:p>
          <a:p>
            <a:pPr>
              <a:buFont typeface="Arial" panose="020B0602020104020603" pitchFamily="34" charset="0"/>
              <a:buChar char="•"/>
            </a:pPr>
            <a:r>
              <a:rPr lang="en-US" sz="1600" dirty="0">
                <a:latin typeface="TW Cen MT"/>
              </a:rPr>
              <a:t>Think hard about the best way to organize your results</a:t>
            </a:r>
          </a:p>
          <a:p>
            <a:pPr>
              <a:buFont typeface="Arial" panose="020B0602020104020603" pitchFamily="34" charset="0"/>
              <a:buChar char="•"/>
            </a:pPr>
            <a:r>
              <a:rPr lang="en-US" sz="1600" dirty="0">
                <a:latin typeface="TW Cen MT"/>
              </a:rPr>
              <a:t>Is it better to describe qualitative results then quantitative? The opposite? Or is it best to integrate the qual and quant results by theme</a:t>
            </a:r>
          </a:p>
          <a:p>
            <a:pPr marL="264795" lvl="1">
              <a:buFont typeface="Courier New" panose="020B0602020104020603" pitchFamily="34" charset="0"/>
              <a:buChar char="o"/>
            </a:pPr>
            <a:r>
              <a:rPr lang="en-US" sz="1200" dirty="0">
                <a:latin typeface="TW Cen MT"/>
              </a:rPr>
              <a:t>Read a lot of examples of how people do this</a:t>
            </a:r>
          </a:p>
          <a:p>
            <a:pPr>
              <a:buFont typeface="Arial" panose="020B0602020104020603" pitchFamily="34" charset="0"/>
              <a:buChar char="•"/>
            </a:pPr>
            <a:r>
              <a:rPr lang="en-US" sz="1600" dirty="0">
                <a:latin typeface="TW Cen MT"/>
              </a:rPr>
              <a:t>Use sub-sections to organize your findings (by theme and by data type) </a:t>
            </a:r>
            <a:endParaRPr lang="en-US" dirty="0">
              <a:latin typeface="Tw Cen MT"/>
            </a:endParaRPr>
          </a:p>
          <a:p>
            <a:pPr>
              <a:buFont typeface="Arial" panose="020B0602020104020603" pitchFamily="34" charset="0"/>
              <a:buChar char="•"/>
            </a:pPr>
            <a:r>
              <a:rPr lang="en-US" sz="1600" dirty="0">
                <a:latin typeface="TW Cen MT"/>
              </a:rPr>
              <a:t>Like in qualitative, include quotations that support your statements</a:t>
            </a:r>
          </a:p>
          <a:p>
            <a:pPr>
              <a:buFont typeface="Arial" panose="020B0602020104020603" pitchFamily="34" charset="0"/>
              <a:buChar char="•"/>
            </a:pPr>
            <a:r>
              <a:rPr lang="en-US" sz="1600" dirty="0">
                <a:latin typeface="TW Cen MT"/>
              </a:rPr>
              <a:t>How do the different methods "talk" to each other to form your results? Call out contradictions ("interview participants said X, but survey results point to Y") </a:t>
            </a:r>
          </a:p>
          <a:p>
            <a:pPr>
              <a:buFont typeface="Arial" panose="020B0602020104020603" pitchFamily="34" charset="0"/>
              <a:buChar char="•"/>
            </a:pPr>
            <a:endParaRPr lang="en-US" sz="1600" dirty="0">
              <a:latin typeface="TW Cen MT"/>
            </a:endParaRPr>
          </a:p>
          <a:p>
            <a:pPr marL="0" indent="0">
              <a:buNone/>
            </a:pPr>
            <a:endParaRPr lang="en-US" sz="1600" dirty="0">
              <a:latin typeface="TW Cen MT"/>
            </a:endParaRPr>
          </a:p>
        </p:txBody>
      </p:sp>
    </p:spTree>
    <p:extLst>
      <p:ext uri="{BB962C8B-B14F-4D97-AF65-F5344CB8AC3E}">
        <p14:creationId xmlns:p14="http://schemas.microsoft.com/office/powerpoint/2010/main" val="7411629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9">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9">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9">
                                            <p:txEl>
                                              <p:pRg st="4" end="4"/>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9">
                                            <p:txEl>
                                              <p:pRg st="5" end="5"/>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9">
                                            <p:txEl>
                                              <p:pRg st="6" end="6"/>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11">
                                            <p:txEl>
                                              <p:pRg st="0" end="0"/>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11">
                                            <p:txEl>
                                              <p:pRg st="1" end="1"/>
                                            </p:txEl>
                                          </p:spTgt>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11">
                                            <p:txEl>
                                              <p:pRg st="2" end="2"/>
                                            </p:txEl>
                                          </p:spTgt>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11">
                                            <p:txEl>
                                              <p:pRg st="3" end="3"/>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11">
                                            <p:txEl>
                                              <p:pRg st="4" end="4"/>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11">
                                            <p:txEl>
                                              <p:pRg st="5" end="5"/>
                                            </p:txEl>
                                          </p:spTgt>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11">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7F186C-E5A2-D49D-7B14-79CE8EAB4146}"/>
              </a:ext>
            </a:extLst>
          </p:cNvPr>
          <p:cNvSpPr>
            <a:spLocks noGrp="1"/>
          </p:cNvSpPr>
          <p:nvPr>
            <p:ph type="ctrTitle"/>
          </p:nvPr>
        </p:nvSpPr>
        <p:spPr/>
        <p:txBody>
          <a:bodyPr/>
          <a:lstStyle/>
          <a:p>
            <a:r>
              <a:rPr lang="en-US" dirty="0"/>
              <a:t>Questions?</a:t>
            </a:r>
          </a:p>
        </p:txBody>
      </p:sp>
      <p:pic>
        <p:nvPicPr>
          <p:cNvPr id="10" name="Graphic 9">
            <a:extLst>
              <a:ext uri="{FF2B5EF4-FFF2-40B4-BE49-F238E27FC236}">
                <a16:creationId xmlns:a16="http://schemas.microsoft.com/office/drawing/2014/main" id="{25F0128C-F5A9-4362-4D71-356A4F2660D1}"/>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903741" y="373036"/>
            <a:ext cx="6384518" cy="3984441"/>
          </a:xfrm>
          <a:prstGeom prst="rect">
            <a:avLst/>
          </a:prstGeom>
        </p:spPr>
      </p:pic>
    </p:spTree>
    <p:extLst>
      <p:ext uri="{BB962C8B-B14F-4D97-AF65-F5344CB8AC3E}">
        <p14:creationId xmlns:p14="http://schemas.microsoft.com/office/powerpoint/2010/main" val="4269303527"/>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ntegral">
  <a:themeElements>
    <a:clrScheme name="Integral">
      <a:dk1>
        <a:srgbClr val="2E2B21"/>
      </a:dk1>
      <a:lt1>
        <a:srgbClr val="FFFFFF"/>
      </a:lt1>
      <a:dk2>
        <a:srgbClr val="605B4F"/>
      </a:dk2>
      <a:lt2>
        <a:srgbClr val="D8D6BE"/>
      </a:lt2>
      <a:accent1>
        <a:srgbClr val="A9A57C"/>
      </a:accent1>
      <a:accent2>
        <a:srgbClr val="9CBEBD"/>
      </a:accent2>
      <a:accent3>
        <a:srgbClr val="D2CB6C"/>
      </a:accent3>
      <a:accent4>
        <a:srgbClr val="95A39D"/>
      </a:accent4>
      <a:accent5>
        <a:srgbClr val="C89F5D"/>
      </a:accent5>
      <a:accent6>
        <a:srgbClr val="B1A089"/>
      </a:accent6>
      <a:hlink>
        <a:srgbClr val="D25814"/>
      </a:hlink>
      <a:folHlink>
        <a:srgbClr val="849A0A"/>
      </a:folHlink>
    </a:clrScheme>
    <a:fontScheme name="Integral">
      <a:majorFont>
        <a:latin typeface="Tw Cen MT Condensed" panose="020B06060201040202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w Cen MT" panose="020B06020201040206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Integral">
      <a:fillStyleLst>
        <a:solidFill>
          <a:schemeClr val="phClr"/>
        </a:solidFill>
        <a:gradFill rotWithShape="1">
          <a:gsLst>
            <a:gs pos="0">
              <a:schemeClr val="phClr">
                <a:tint val="83000"/>
                <a:satMod val="100000"/>
                <a:lumMod val="100000"/>
              </a:schemeClr>
            </a:gs>
            <a:gs pos="100000">
              <a:schemeClr val="phClr">
                <a:tint val="61000"/>
                <a:satMod val="150000"/>
                <a:lumMod val="100000"/>
              </a:schemeClr>
            </a:gs>
          </a:gsLst>
          <a:path path="circle">
            <a:fillToRect l="100000" t="100000" r="100000" b="100000"/>
          </a:path>
        </a:gradFill>
        <a:gradFill rotWithShape="1">
          <a:gsLst>
            <a:gs pos="0">
              <a:schemeClr val="phClr">
                <a:tint val="100000"/>
                <a:shade val="85000"/>
                <a:satMod val="100000"/>
                <a:lumMod val="100000"/>
              </a:schemeClr>
            </a:gs>
            <a:gs pos="100000">
              <a:schemeClr val="phClr">
                <a:tint val="90000"/>
                <a:shade val="100000"/>
                <a:satMod val="150000"/>
                <a:lumMod val="100000"/>
              </a:schemeClr>
            </a:gs>
          </a:gsLst>
          <a:path path="circle">
            <a:fillToRect l="100000" t="100000" r="100000" b="100000"/>
          </a:path>
        </a:gradFill>
      </a:fillStyleLst>
      <a:lnStyleLst>
        <a:ln w="9525" cap="flat" cmpd="sng" algn="ctr">
          <a:solidFill>
            <a:schemeClr val="phClr"/>
          </a:solidFill>
          <a:prstDash val="solid"/>
        </a:ln>
        <a:ln w="15875"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50800" dist="12700" dir="5400000" algn="ctr" rotWithShape="0">
              <a:srgbClr val="000000">
                <a:alpha val="50000"/>
              </a:srgbClr>
            </a:outerShdw>
          </a:effectLst>
        </a:effectStyle>
        <a:effectStyle>
          <a:effectLst>
            <a:outerShdw blurRad="76200" dist="25400" dir="5400000" algn="ctr" rotWithShape="0">
              <a:srgbClr val="000000">
                <a:alpha val="60000"/>
              </a:srgbClr>
            </a:outerShdw>
          </a:effectLst>
          <a:scene3d>
            <a:camera prst="orthographicFront">
              <a:rot lat="0" lon="0" rev="0"/>
            </a:camera>
            <a:lightRig rig="flat" dir="t">
              <a:rot lat="0" lon="0" rev="3600000"/>
            </a:lightRig>
          </a:scene3d>
          <a:sp3d contourW="12700" prstMaterial="flat">
            <a:bevelT w="38100" h="44450" prst="angle"/>
            <a:contourClr>
              <a:schemeClr val="phClr">
                <a:shade val="35000"/>
                <a:satMod val="160000"/>
              </a:schemeClr>
            </a:contourClr>
          </a:sp3d>
        </a:effectStyle>
      </a:effectStyleLst>
      <a:bgFillStyleLst>
        <a:solidFill>
          <a:schemeClr val="phClr"/>
        </a:solidFill>
        <a:solidFill>
          <a:schemeClr val="phClr">
            <a:tint val="95000"/>
            <a:shade val="85000"/>
            <a:satMod val="125000"/>
          </a:schemeClr>
        </a:solidFill>
        <a:blipFill rotWithShape="1">
          <a:blip xmlns:r="http://schemas.openxmlformats.org/officeDocument/2006/relationships" r:embed="rId1">
            <a:duotone>
              <a:schemeClr val="phClr">
                <a:tint val="95000"/>
                <a:shade val="74000"/>
                <a:satMod val="230000"/>
              </a:schemeClr>
              <a:schemeClr val="phClr">
                <a:tint val="92000"/>
                <a:shade val="69000"/>
                <a:satMod val="250000"/>
              </a:schemeClr>
            </a:duotone>
          </a:blip>
          <a:tile tx="0" ty="0" sx="40000" sy="40000" flip="none" algn="tl"/>
        </a:blipFill>
      </a:bgFillStyleLst>
    </a:fmtScheme>
  </a:themeElements>
  <a:objectDefaults/>
  <a:extraClrSchemeLst/>
  <a:extLst>
    <a:ext uri="{05A4C25C-085E-4340-85A3-A5531E510DB2}">
      <thm15:themeFamily xmlns:thm15="http://schemas.microsoft.com/office/thememl/2012/main" name="Integral" id="{3577F8C9-A904-41D8-97D2-FD898F53F20E}" vid="{4825F1AF-8DBC-4E3D-9F3D-688338DA83FC}"/>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Integral</Template>
  <TotalTime>1357</TotalTime>
  <Words>3918</Words>
  <Application>Microsoft Office PowerPoint</Application>
  <PresentationFormat>Widescreen</PresentationFormat>
  <Paragraphs>326</Paragraphs>
  <Slides>34</Slides>
  <Notes>0</Notes>
  <HiddenSlides>0</HiddenSlides>
  <MMClips>0</MMClips>
  <ScaleCrop>false</ScaleCrop>
  <HeadingPairs>
    <vt:vector size="6" baseType="variant">
      <vt:variant>
        <vt:lpstr>Fonts Used</vt:lpstr>
      </vt:variant>
      <vt:variant>
        <vt:i4>12</vt:i4>
      </vt:variant>
      <vt:variant>
        <vt:lpstr>Theme</vt:lpstr>
      </vt:variant>
      <vt:variant>
        <vt:i4>1</vt:i4>
      </vt:variant>
      <vt:variant>
        <vt:lpstr>Slide Titles</vt:lpstr>
      </vt:variant>
      <vt:variant>
        <vt:i4>34</vt:i4>
      </vt:variant>
    </vt:vector>
  </HeadingPairs>
  <TitlesOfParts>
    <vt:vector size="47" baseType="lpstr">
      <vt:lpstr>Arial</vt:lpstr>
      <vt:lpstr>Arial,Sans-Serif</vt:lpstr>
      <vt:lpstr>Calibri</vt:lpstr>
      <vt:lpstr>Cambria</vt:lpstr>
      <vt:lpstr>Courier New</vt:lpstr>
      <vt:lpstr>Courier New,monospace</vt:lpstr>
      <vt:lpstr>TW Cen MT</vt:lpstr>
      <vt:lpstr>TW Cen MT</vt:lpstr>
      <vt:lpstr>Tw Cen MT Condensed</vt:lpstr>
      <vt:lpstr>Wingdings</vt:lpstr>
      <vt:lpstr>Wingdings 3</vt:lpstr>
      <vt:lpstr>Wingdings,Sans-Serif</vt:lpstr>
      <vt:lpstr>Integral</vt:lpstr>
      <vt:lpstr>Writing Workshop: Let's Write a Manuscript! PART 2</vt:lpstr>
      <vt:lpstr>Today </vt:lpstr>
      <vt:lpstr>Recap of session 1</vt:lpstr>
      <vt:lpstr>Recap of session 1</vt:lpstr>
      <vt:lpstr>Recap of session 1: Types of data</vt:lpstr>
      <vt:lpstr>Selecting a journal</vt:lpstr>
      <vt:lpstr>Why is it important to select a quality journal?</vt:lpstr>
      <vt:lpstr>What makes a quality journal?</vt:lpstr>
      <vt:lpstr>Think, check, submit</vt:lpstr>
      <vt:lpstr>Journal impact factor</vt:lpstr>
      <vt:lpstr>Practical tips for assessing fit</vt:lpstr>
      <vt:lpstr>Tips for choosing a journal</vt:lpstr>
      <vt:lpstr>Additional considerations for assessing fit</vt:lpstr>
      <vt:lpstr>Resources for choosing a journal</vt:lpstr>
      <vt:lpstr>When should you choose a journal?</vt:lpstr>
      <vt:lpstr>Preparing to submit your manuscript</vt:lpstr>
      <vt:lpstr>Preparing to submit</vt:lpstr>
      <vt:lpstr>PREPARING TO SUBMIT</vt:lpstr>
      <vt:lpstr>PREPARING TO SUBMIT​</vt:lpstr>
      <vt:lpstr>Cover letter</vt:lpstr>
      <vt:lpstr>Expectations during peer review process</vt:lpstr>
      <vt:lpstr>Expectations during peer review process</vt:lpstr>
      <vt:lpstr>Example response</vt:lpstr>
      <vt:lpstr>Example response</vt:lpstr>
      <vt:lpstr>Example response</vt:lpstr>
      <vt:lpstr>General scientific writing tips</vt:lpstr>
      <vt:lpstr>General grammar and writing tips</vt:lpstr>
      <vt:lpstr>PowerPoint Presentation</vt:lpstr>
      <vt:lpstr>Manuscript tips</vt:lpstr>
      <vt:lpstr>Funnel approach</vt:lpstr>
      <vt:lpstr>Quantitative manuscript tips</vt:lpstr>
      <vt:lpstr>Qualitative manuscript tips</vt:lpstr>
      <vt:lpstr>Mixed methods manuscript tips</vt:lpstr>
      <vt:lpstr>Questions?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Ken Watkins</dc:creator>
  <cp:lastModifiedBy>Davis, Rachel</cp:lastModifiedBy>
  <cp:revision>2081</cp:revision>
  <dcterms:created xsi:type="dcterms:W3CDTF">2015-11-30T20:15:52Z</dcterms:created>
  <dcterms:modified xsi:type="dcterms:W3CDTF">2024-03-14T18:39:37Z</dcterms:modified>
</cp:coreProperties>
</file>