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</p:sldMasterIdLst>
  <p:notesMasterIdLst>
    <p:notesMasterId r:id="rId32"/>
  </p:notesMasterIdLst>
  <p:sldIdLst>
    <p:sldId id="257" r:id="rId6"/>
    <p:sldId id="350" r:id="rId7"/>
    <p:sldId id="351" r:id="rId8"/>
    <p:sldId id="367" r:id="rId9"/>
    <p:sldId id="355" r:id="rId10"/>
    <p:sldId id="352" r:id="rId11"/>
    <p:sldId id="358" r:id="rId12"/>
    <p:sldId id="258" r:id="rId13"/>
    <p:sldId id="353" r:id="rId14"/>
    <p:sldId id="374" r:id="rId15"/>
    <p:sldId id="356" r:id="rId16"/>
    <p:sldId id="354" r:id="rId17"/>
    <p:sldId id="371" r:id="rId18"/>
    <p:sldId id="357" r:id="rId19"/>
    <p:sldId id="359" r:id="rId20"/>
    <p:sldId id="361" r:id="rId21"/>
    <p:sldId id="366" r:id="rId22"/>
    <p:sldId id="362" r:id="rId23"/>
    <p:sldId id="360" r:id="rId24"/>
    <p:sldId id="368" r:id="rId25"/>
    <p:sldId id="369" r:id="rId26"/>
    <p:sldId id="365" r:id="rId27"/>
    <p:sldId id="372" r:id="rId28"/>
    <p:sldId id="373" r:id="rId29"/>
    <p:sldId id="363" r:id="rId30"/>
    <p:sldId id="37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7332F6-4C56-436F-999D-5AFE0108A668}" v="6" dt="2024-09-26T14:12:42.7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24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2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70FBB-E428-47A4-A6FA-EF2CD0B5AFC2}" type="datetimeFigureOut">
              <a:rPr lang="en-US" smtClean="0"/>
              <a:t>9/26/2024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DFC60-4501-413C-AE1E-344C07257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20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43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264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73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6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45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167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167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324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84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437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201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7886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56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8593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247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18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45399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A3E603-0EE4-3042-9661-047EB577E4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267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6703-D0F7-E745-A687-AC990D0C46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34056"/>
            <a:ext cx="9144000" cy="2387600"/>
          </a:xfrm>
        </p:spPr>
        <p:txBody>
          <a:bodyPr anchor="b"/>
          <a:lstStyle>
            <a:lvl1pPr algn="ctr">
              <a:defRPr sz="6000"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6FFF2-58E4-794E-892D-6FF4532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139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7C03E-EF71-2C40-9E45-BF08314E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5991633"/>
            <a:ext cx="258783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1DC1BB-A980-8448-BB01-0788DE434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9370" y="4429919"/>
            <a:ext cx="3173260" cy="211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ED37-4F17-3341-80DD-6302FD9C03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E732-1F86-874D-B35F-F0D15E08E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13372-CC48-6246-83C0-B536F3DC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5CF31-8755-3E42-B89A-9D67D96D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35332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131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201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DC64B-5CD5-7341-B6E0-9B4F677F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18467-A91D-B840-9781-A402C93E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6502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7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BC8D6-6BCB-BD4B-B6E0-92A77800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4099C-8353-F44E-8406-26AC07974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CC49-08EF-8048-B6B2-BC247008F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CBEF1-4544-884E-86EB-53741390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7F880-2CCE-9044-8CE8-A7CF47CE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877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97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02-B46A-204D-94D4-E50D913AE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7812B-2A55-D049-A1C2-A4C973ACA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8766B-6B24-3B45-B55F-3D85F881F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9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A7F728-2418-1540-9191-5FDFA36D8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948585-BFC1-9148-A0B5-07C83C2F2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9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1371BF-1A9F-5641-95DB-6C0FE67B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121846-D4EB-5949-B8F3-E4009916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283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87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9A27-C210-CF48-97F8-943B5EBA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EC86A-0D15-764F-AA81-41016E208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33FAA-B5EA-C54D-A18B-17F16CA5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5974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42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E991BC-E157-B340-860E-81A4EBD0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05CF-1707-5749-8109-20FA4495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0564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53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54A1-6207-5141-AAB1-9A7630DA9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9F95B-0887-9F4F-BA1C-0B9CBE5AE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515B1-8A32-AB43-82F2-51A60BC2E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D973-68F9-5B46-A3D8-B7AF20B0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A68CE-A588-FE4D-9C1E-5BE4A1A8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849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5185-7056-B946-8F27-7890BB2A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AF3B6-3151-9346-B00D-EBED7ED75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EF208-3C62-3840-A816-A69F27E0B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C1DD0-6624-6048-953E-41055A0D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C492C-9027-2B43-9637-56046A06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6896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48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onclus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56521"/>
            <a:ext cx="10515600" cy="2187986"/>
          </a:xfrm>
        </p:spPr>
        <p:txBody>
          <a:bodyPr anchor="t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67949"/>
            <a:ext cx="5493794" cy="1500187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DFD73-0710-2244-860D-4BA6234A0E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25947" y="5555415"/>
            <a:ext cx="2892287" cy="120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22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6703-D0F7-E745-A687-AC990D0C46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34056"/>
            <a:ext cx="9144000" cy="2387600"/>
          </a:xfrm>
        </p:spPr>
        <p:txBody>
          <a:bodyPr anchor="b"/>
          <a:lstStyle>
            <a:lvl1pPr algn="ctr">
              <a:defRPr sz="6000"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6FFF2-58E4-794E-892D-6FF4532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139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7C03E-EF71-2C40-9E45-BF08314E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5991633"/>
            <a:ext cx="258783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University of South Carolina logo.">
            <a:extLst>
              <a:ext uri="{FF2B5EF4-FFF2-40B4-BE49-F238E27FC236}">
                <a16:creationId xmlns:a16="http://schemas.microsoft.com/office/drawing/2014/main" id="{C81DC1BB-A980-8448-BB01-0788DE434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9370" y="4429919"/>
            <a:ext cx="3173260" cy="211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34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ED37-4F17-3341-80DD-6302FD9C03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E732-1F86-874D-B35F-F0D15E08E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13372-CC48-6246-83C0-B536F3DC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5CF31-8755-3E42-B89A-9D67D96D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35332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875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201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DC64B-5CD5-7341-B6E0-9B4F677F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18467-A91D-B840-9781-A402C93E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6502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02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BC8D6-6BCB-BD4B-B6E0-92A77800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4099C-8353-F44E-8406-26AC07974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CC49-08EF-8048-B6B2-BC247008F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CBEF1-4544-884E-86EB-53741390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7F880-2CCE-9044-8CE8-A7CF47CE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877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22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02-B46A-204D-94D4-E50D913AE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7812B-2A55-D049-A1C2-A4C973ACA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8766B-6B24-3B45-B55F-3D85F881F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9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A7F728-2418-1540-9191-5FDFA36D8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948585-BFC1-9148-A0B5-07C83C2F2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921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1371BF-1A9F-5641-95DB-6C0FE67B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121846-D4EB-5949-B8F3-E4009916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283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58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9A27-C210-CF48-97F8-943B5EBA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EC86A-0D15-764F-AA81-41016E208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33FAA-B5EA-C54D-A18B-17F16CA5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5974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18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BC8BA86-4F41-AF40-BBD9-45DCB3C3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3883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E991BC-E157-B340-860E-81A4EBD0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05CF-1707-5749-8109-20FA4495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0564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142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54A1-6207-5141-AAB1-9A7630DA9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9F95B-0887-9F4F-BA1C-0B9CBE5AE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515B1-8A32-AB43-82F2-51A60BC2E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D973-68F9-5B46-A3D8-B7AF20B0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A68CE-A588-FE4D-9C1E-5BE4A1A8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83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5185-7056-B946-8F27-7890BB2A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AF3B6-3151-9346-B00D-EBED7ED75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EF208-3C62-3840-A816-A69F27E0B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C1DD0-6624-6048-953E-41055A0D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C492C-9027-2B43-9637-56046A06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6896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05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onclus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56521"/>
            <a:ext cx="10515600" cy="2187986"/>
          </a:xfrm>
        </p:spPr>
        <p:txBody>
          <a:bodyPr anchor="t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67949"/>
            <a:ext cx="5493794" cy="1500187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DFD73-0710-2244-860D-4BA6234A0E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726555" y="5790260"/>
            <a:ext cx="2892287" cy="57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7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BC199-4655-F541-83EE-721E1D086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45D78-BC86-6C4A-8173-07BC8BF4F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9E362-4DC4-BA42-AD46-DCFCBF72C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0043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AB465-CD1B-7A41-8A74-7F4A07B23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0043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9AFF7-6653-6A4D-A979-64D2F5BECA2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0032F1-0121-BE4C-B781-236291AD79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6753" t="32288" r="7080" b="30327"/>
          <a:stretch/>
        </p:blipFill>
        <p:spPr>
          <a:xfrm>
            <a:off x="9022846" y="5946775"/>
            <a:ext cx="2695388" cy="48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5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BC199-4655-F541-83EE-721E1D086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45D78-BC86-6C4A-8173-07BC8BF4F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9E362-4DC4-BA42-AD46-DCFCBF72C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0043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AB465-CD1B-7A41-8A74-7F4A07B23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0043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9AFF7-6653-6A4D-A979-64D2F5BECA2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0032F1-0121-BE4C-B781-236291AD797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4530" b="4530"/>
          <a:stretch/>
        </p:blipFill>
        <p:spPr>
          <a:xfrm>
            <a:off x="9022846" y="5946775"/>
            <a:ext cx="2695388" cy="48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36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vot.proquest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zintellect.com/Catalog" TargetMode="External"/><Relationship Id="rId5" Type="http://schemas.openxmlformats.org/officeDocument/2006/relationships/hyperlink" Target="https://grad.ucla.edu/funding/#/" TargetMode="External"/><Relationship Id="rId4" Type="http://schemas.openxmlformats.org/officeDocument/2006/relationships/hyperlink" Target="https://apps.grad.illinois.edu/fellowship-finder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reporter.nih.gov/" TargetMode="External"/><Relationship Id="rId4" Type="http://schemas.openxmlformats.org/officeDocument/2006/relationships/hyperlink" Target="https://researchtraining.nih.gov/programs/fellowship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professional.heart.org/en/research-programs/aha-funding-opportunities/predoctoral-fellowship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hyperlink" Target="https://www.borenawards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us.fulbrightonline.org/" TargetMode="External"/><Relationship Id="rId5" Type="http://schemas.openxmlformats.org/officeDocument/2006/relationships/hyperlink" Target="https://us.fulbrightonline.org/applicants/types-of-awards/fulbright-fogarty-fellowships-in-public-health" TargetMode="External"/><Relationship Id="rId4" Type="http://schemas.openxmlformats.org/officeDocument/2006/relationships/hyperlink" Target="https://www.fic.nih.gov/Programs/Pages/scholars-fellows-global-health.aspx#current" TargetMode="Externa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policyresearch-scholars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fellowships/index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hyperlink" Target="https://www.training.nih.gov/programs/sip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ssellsage.org/research/funding/dissertation-research-grant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rowitz-foundation.org/grant-info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aeducation.org/naed-spencer-dissertation-fellowship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uw.org/resources/programs/fellowships-grants/current-opportunities/american/dissertation-fellowships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hyperlink" Target="https://www.aauw.org/resources/programs/fellowships-grants/current-opportunities/international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reb.org/types-award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hyperlink" Target="https://sc.edu/about/offices_and_divisions/registrar/residency_and_citizenship/residency/index.php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.edu/about/offices_and_divisions/fellowships_and_scholar_programs/national_fellowships/graduate_students/index.php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sc.edu/about/offices_and_divisions/fellowships_and_scholar_programs/national_fellowships/graduate_students/grad_fellowship_peer_mentors/index.php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sc.edu/about/offices_and_divisions/fellowships_and_scholar_programs/national_fellowships/national_fellowships_newsletters/index.php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klopfenm@mailbox.sc.edu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sc.edu/study/colleges_schools/graduate_school/professional-development/the_grad_hub/index.php" TargetMode="External"/><Relationship Id="rId5" Type="http://schemas.openxmlformats.org/officeDocument/2006/relationships/hyperlink" Target="https://www.sc.edu/about/offices_and_divisions/fellowships_and_scholar_programs/staff/klopfenstein_matt.php" TargetMode="External"/><Relationship Id="rId4" Type="http://schemas.openxmlformats.org/officeDocument/2006/relationships/hyperlink" Target="http://www.calendly.com/gradfellowships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F9F61-B891-3944-9E22-503B0C38A7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0510" y="876669"/>
            <a:ext cx="10276514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Grad fellowships 101: Health promotion, education, and behavior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4E4DAFE-EEC8-4B74-AF9E-699E96C8F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7470"/>
            <a:ext cx="9144000" cy="1000153"/>
          </a:xfrm>
        </p:spPr>
        <p:txBody>
          <a:bodyPr/>
          <a:lstStyle/>
          <a:p>
            <a:r>
              <a:rPr lang="en-US" dirty="0"/>
              <a:t>National Fellowships</a:t>
            </a:r>
          </a:p>
          <a:p>
            <a:r>
              <a:rPr lang="en-US" dirty="0"/>
              <a:t>Matt Klopfenstein</a:t>
            </a:r>
          </a:p>
        </p:txBody>
      </p:sp>
    </p:spTree>
    <p:extLst>
      <p:ext uri="{BB962C8B-B14F-4D97-AF65-F5344CB8AC3E}">
        <p14:creationId xmlns:p14="http://schemas.microsoft.com/office/powerpoint/2010/main" val="3587006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32B4275-F3F0-BD78-D645-70B41B29199F}"/>
              </a:ext>
            </a:extLst>
          </p:cNvPr>
          <p:cNvSpPr txBox="1"/>
          <p:nvPr/>
        </p:nvSpPr>
        <p:spPr>
          <a:xfrm>
            <a:off x="906026" y="1160791"/>
            <a:ext cx="108392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EXTERNAL FELLOWSHIPS AND GRANTS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Finding Funding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Select Opportunities</a:t>
            </a:r>
          </a:p>
          <a:p>
            <a:pPr marL="857250" marR="0" lvl="0" indent="-8572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How We Can H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elp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E80B7A8-3505-94D5-83D4-D75442D04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Graduate Fellowship Advising</a:t>
            </a:r>
          </a:p>
        </p:txBody>
      </p:sp>
    </p:spTree>
    <p:extLst>
      <p:ext uri="{BB962C8B-B14F-4D97-AF65-F5344CB8AC3E}">
        <p14:creationId xmlns:p14="http://schemas.microsoft.com/office/powerpoint/2010/main" val="2011056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graduate funding basics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778A8B7-265D-4F32-1FBC-E540D4276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738"/>
            <a:ext cx="10720228" cy="52295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Basic terminology:</a:t>
            </a:r>
          </a:p>
          <a:p>
            <a:pPr lvl="1"/>
            <a:r>
              <a:rPr lang="en-US" b="1" dirty="0"/>
              <a:t>Internal funding</a:t>
            </a:r>
          </a:p>
          <a:p>
            <a:pPr lvl="2"/>
            <a:r>
              <a:rPr lang="en-US" dirty="0"/>
              <a:t>Funding that comes from </a:t>
            </a:r>
            <a:r>
              <a:rPr lang="en-US" i="1" dirty="0"/>
              <a:t>within</a:t>
            </a:r>
            <a:r>
              <a:rPr lang="en-US" dirty="0"/>
              <a:t> the University of South Carolina</a:t>
            </a:r>
          </a:p>
          <a:p>
            <a:pPr lvl="3"/>
            <a:r>
              <a:rPr lang="en-US" dirty="0"/>
              <a:t>Examples: SPARC, Presidential Fellows, departmental awards</a:t>
            </a:r>
          </a:p>
          <a:p>
            <a:pPr lvl="1"/>
            <a:r>
              <a:rPr lang="en-US" b="1" dirty="0"/>
              <a:t>External funding</a:t>
            </a:r>
          </a:p>
          <a:p>
            <a:pPr lvl="2"/>
            <a:r>
              <a:rPr lang="en-US" dirty="0"/>
              <a:t>Funding from a source </a:t>
            </a:r>
            <a:r>
              <a:rPr lang="en-US" i="1" dirty="0"/>
              <a:t>outside</a:t>
            </a:r>
            <a:r>
              <a:rPr lang="en-US" dirty="0"/>
              <a:t> of the University of South Carolina</a:t>
            </a:r>
          </a:p>
          <a:p>
            <a:pPr lvl="1"/>
            <a:r>
              <a:rPr lang="en-US" b="1" dirty="0"/>
              <a:t>Fellowship</a:t>
            </a:r>
          </a:p>
          <a:p>
            <a:pPr lvl="2"/>
            <a:r>
              <a:rPr lang="en-US" dirty="0"/>
              <a:t>Funding that supports </a:t>
            </a:r>
            <a:r>
              <a:rPr lang="en-US" b="1" dirty="0"/>
              <a:t>you </a:t>
            </a:r>
            <a:r>
              <a:rPr lang="en-US" dirty="0"/>
              <a:t>(tuition, research, stipend, etc.)</a:t>
            </a:r>
          </a:p>
          <a:p>
            <a:pPr lvl="1"/>
            <a:r>
              <a:rPr lang="en-US" b="1" dirty="0"/>
              <a:t>Grant</a:t>
            </a:r>
          </a:p>
          <a:p>
            <a:pPr lvl="2"/>
            <a:r>
              <a:rPr lang="en-US" dirty="0"/>
              <a:t>Funding that supports a specific </a:t>
            </a:r>
            <a:r>
              <a:rPr lang="en-US" b="1" dirty="0"/>
              <a:t>project</a:t>
            </a:r>
            <a:r>
              <a:rPr lang="en-US" dirty="0"/>
              <a:t> (research)</a:t>
            </a:r>
          </a:p>
          <a:p>
            <a:pPr lvl="1"/>
            <a:r>
              <a:rPr lang="en-US" b="1" dirty="0"/>
              <a:t>Scholarship</a:t>
            </a:r>
          </a:p>
          <a:p>
            <a:pPr lvl="2"/>
            <a:r>
              <a:rPr lang="en-US" dirty="0"/>
              <a:t>Funding for specific education-related expenses (tuition, fees, books, etc.)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51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find graduate funding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41FF9F-D51B-4924-A6B2-A2FD09C9D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9556376" cy="4483465"/>
          </a:xfrm>
        </p:spPr>
        <p:txBody>
          <a:bodyPr>
            <a:normAutofit/>
          </a:bodyPr>
          <a:lstStyle/>
          <a:p>
            <a:r>
              <a:rPr lang="en-US" dirty="0"/>
              <a:t>Pivot</a:t>
            </a:r>
          </a:p>
          <a:p>
            <a:pPr lvl="1"/>
            <a:r>
              <a:rPr lang="en-US" dirty="0">
                <a:hlinkClick r:id="rId3"/>
              </a:rPr>
              <a:t>https://pivot.proquest.com/</a:t>
            </a:r>
            <a:r>
              <a:rPr lang="en-US" dirty="0"/>
              <a:t> </a:t>
            </a:r>
          </a:p>
          <a:p>
            <a:r>
              <a:rPr lang="en-US" dirty="0"/>
              <a:t>University of Illinois Fellowship Finder</a:t>
            </a:r>
          </a:p>
          <a:p>
            <a:pPr lvl="1"/>
            <a:r>
              <a:rPr lang="en-US" dirty="0">
                <a:hlinkClick r:id="rId4"/>
              </a:rPr>
              <a:t>https://apps.grad.illinois.edu/fellowship-finder/</a:t>
            </a:r>
            <a:r>
              <a:rPr lang="en-US" dirty="0"/>
              <a:t> </a:t>
            </a:r>
          </a:p>
          <a:p>
            <a:r>
              <a:rPr lang="en-US" dirty="0"/>
              <a:t>UCLA GRAPES</a:t>
            </a:r>
          </a:p>
          <a:p>
            <a:pPr lvl="1"/>
            <a:r>
              <a:rPr lang="en-US" dirty="0">
                <a:hlinkClick r:id="rId5"/>
              </a:rPr>
              <a:t>https://grad.ucla.edu/funding/#/</a:t>
            </a:r>
            <a:r>
              <a:rPr lang="en-US" dirty="0"/>
              <a:t> </a:t>
            </a:r>
          </a:p>
          <a:p>
            <a:r>
              <a:rPr lang="en-US" dirty="0" err="1"/>
              <a:t>Zintellect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https://www.zintellect.com/Catalog</a:t>
            </a:r>
            <a:r>
              <a:rPr lang="en-US" dirty="0"/>
              <a:t> </a:t>
            </a:r>
          </a:p>
          <a:p>
            <a:r>
              <a:rPr lang="en-US" dirty="0"/>
              <a:t>Professional associations and listservs</a:t>
            </a:r>
          </a:p>
        </p:txBody>
      </p:sp>
    </p:spTree>
    <p:extLst>
      <p:ext uri="{BB962C8B-B14F-4D97-AF65-F5344CB8AC3E}">
        <p14:creationId xmlns:p14="http://schemas.microsoft.com/office/powerpoint/2010/main" val="100581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find graduate funding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CDE0935-8401-9933-615D-02647E1BF2C1}"/>
              </a:ext>
            </a:extLst>
          </p:cNvPr>
          <p:cNvSpPr>
            <a:spLocks noGrp="1"/>
          </p:cNvSpPr>
          <p:nvPr/>
        </p:nvSpPr>
        <p:spPr>
          <a:xfrm>
            <a:off x="838200" y="1544103"/>
            <a:ext cx="10515600" cy="48708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Note: Available opportunities can vary significantly for students, even within the same program</a:t>
            </a:r>
          </a:p>
          <a:p>
            <a:r>
              <a:rPr lang="en-US" dirty="0"/>
              <a:t>Factors to consider:</a:t>
            </a:r>
          </a:p>
          <a:p>
            <a:pPr lvl="1"/>
            <a:r>
              <a:rPr lang="en-US" dirty="0"/>
              <a:t>Program type</a:t>
            </a:r>
          </a:p>
          <a:p>
            <a:pPr lvl="2"/>
            <a:r>
              <a:rPr lang="en-US" dirty="0"/>
              <a:t>Significantly more funding at PhD level</a:t>
            </a:r>
          </a:p>
          <a:p>
            <a:pPr lvl="1"/>
            <a:r>
              <a:rPr lang="en-US" dirty="0"/>
              <a:t>Thematic/subject focus</a:t>
            </a:r>
          </a:p>
          <a:p>
            <a:pPr lvl="2"/>
            <a:r>
              <a:rPr lang="en-US" dirty="0"/>
              <a:t>Specialization? Particular populations?</a:t>
            </a:r>
          </a:p>
          <a:p>
            <a:pPr lvl="1"/>
            <a:r>
              <a:rPr lang="en-US" dirty="0"/>
              <a:t>Methodology</a:t>
            </a:r>
          </a:p>
          <a:p>
            <a:pPr lvl="2"/>
            <a:r>
              <a:rPr lang="en-US" dirty="0"/>
              <a:t>Quantitative or qualitative? Mixed methods? Human subjects?</a:t>
            </a:r>
          </a:p>
          <a:p>
            <a:pPr lvl="1"/>
            <a:r>
              <a:rPr lang="en-US" dirty="0"/>
              <a:t>Location for research</a:t>
            </a:r>
          </a:p>
          <a:p>
            <a:pPr lvl="2"/>
            <a:r>
              <a:rPr lang="en-US" dirty="0"/>
              <a:t>Many national-level exchange programs and regionally-focused professional associations</a:t>
            </a:r>
          </a:p>
          <a:p>
            <a:pPr lvl="1"/>
            <a:r>
              <a:rPr lang="en-US" dirty="0"/>
              <a:t>Citizenship and identity/background</a:t>
            </a:r>
          </a:p>
          <a:p>
            <a:pPr lvl="2"/>
            <a:r>
              <a:rPr lang="en-US" dirty="0"/>
              <a:t>National, ethnic, racial, gender, socioeconomic</a:t>
            </a:r>
          </a:p>
          <a:p>
            <a:pPr lvl="1"/>
            <a:r>
              <a:rPr lang="en-US" dirty="0"/>
              <a:t>Time frame</a:t>
            </a:r>
          </a:p>
          <a:p>
            <a:pPr lvl="2"/>
            <a:r>
              <a:rPr lang="en-US" dirty="0"/>
              <a:t>Plan a year ahead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4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your funder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660AD1-A4FB-024F-F564-FF240A9B2FD3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7056120" cy="44423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Each funder has a distinct mission/priorities</a:t>
            </a:r>
          </a:p>
          <a:p>
            <a:r>
              <a:rPr lang="en-US" dirty="0"/>
              <a:t>Larger mission</a:t>
            </a:r>
          </a:p>
          <a:p>
            <a:pPr lvl="1"/>
            <a:r>
              <a:rPr lang="en-US" dirty="0"/>
              <a:t>Basic research? Societal outcomes?</a:t>
            </a:r>
          </a:p>
          <a:p>
            <a:r>
              <a:rPr lang="en-US" dirty="0"/>
              <a:t>Research priorities</a:t>
            </a:r>
          </a:p>
          <a:p>
            <a:pPr lvl="1"/>
            <a:r>
              <a:rPr lang="en-US" dirty="0"/>
              <a:t>Interdisciplinary? Theoretical? Policy relevant?</a:t>
            </a:r>
          </a:p>
          <a:p>
            <a:pPr lvl="1"/>
            <a:r>
              <a:rPr lang="en-US" dirty="0"/>
              <a:t>Particular theme?</a:t>
            </a:r>
          </a:p>
          <a:p>
            <a:r>
              <a:rPr lang="en-US" dirty="0">
                <a:cs typeface="Arial"/>
              </a:rPr>
              <a:t>Specific criteria</a:t>
            </a:r>
          </a:p>
          <a:p>
            <a:r>
              <a:rPr lang="en-US" dirty="0">
                <a:cs typeface="Arial"/>
              </a:rPr>
              <a:t>Previous recipients</a:t>
            </a:r>
            <a:endParaRPr lang="en-US" dirty="0"/>
          </a:p>
        </p:txBody>
      </p:sp>
      <p:pic>
        <p:nvPicPr>
          <p:cNvPr id="7" name="Picture 2" descr="History of the NIH Logo | National Institutes of Health (NIH)">
            <a:extLst>
              <a:ext uri="{FF2B5EF4-FFF2-40B4-BE49-F238E27FC236}">
                <a16:creationId xmlns:a16="http://schemas.microsoft.com/office/drawing/2014/main" id="{8D263D7E-3F6F-03C9-CC50-9E04750C8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9"/>
          <a:stretch/>
        </p:blipFill>
        <p:spPr bwMode="auto">
          <a:xfrm>
            <a:off x="9583450" y="879617"/>
            <a:ext cx="2121154" cy="199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5950EF-BFE5-D526-CBB0-2A1C8AD29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5922" y="3106269"/>
            <a:ext cx="3695700" cy="876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F8FA20-A9F2-7B75-5E5C-7E29F24E2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6368" y="4467478"/>
            <a:ext cx="3755254" cy="128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60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Opportunities in public health/</a:t>
            </a:r>
            <a:r>
              <a:rPr lang="en-US" dirty="0" err="1"/>
              <a:t>hpeb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660AD1-A4FB-024F-F564-FF240A9B2FD3}"/>
              </a:ext>
            </a:extLst>
          </p:cNvPr>
          <p:cNvSpPr txBox="1">
            <a:spLocks/>
          </p:cNvSpPr>
          <p:nvPr/>
        </p:nvSpPr>
        <p:spPr>
          <a:xfrm>
            <a:off x="838200" y="1690688"/>
            <a:ext cx="7197722" cy="44423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Categories of possible types of funding*:</a:t>
            </a:r>
          </a:p>
          <a:p>
            <a:r>
              <a:rPr lang="en-US" dirty="0"/>
              <a:t>Health-focused opportunities</a:t>
            </a:r>
          </a:p>
          <a:p>
            <a:r>
              <a:rPr lang="en-US" dirty="0"/>
              <a:t>Social science opportunities</a:t>
            </a:r>
          </a:p>
          <a:p>
            <a:r>
              <a:rPr lang="en-US" dirty="0"/>
              <a:t>Applicant-specific opportunities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i="1" dirty="0"/>
              <a:t>*There may be other options depending on your research/goals/background</a:t>
            </a:r>
          </a:p>
        </p:txBody>
      </p:sp>
    </p:spTree>
    <p:extLst>
      <p:ext uri="{BB962C8B-B14F-4D97-AF65-F5344CB8AC3E}">
        <p14:creationId xmlns:p14="http://schemas.microsoft.com/office/powerpoint/2010/main" val="3572895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14FC6-FE3D-7B45-84BE-3C726AB1D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113721"/>
            <a:ext cx="10515600" cy="2187986"/>
          </a:xfrm>
        </p:spPr>
        <p:txBody>
          <a:bodyPr/>
          <a:lstStyle/>
          <a:p>
            <a:r>
              <a:rPr lang="en-US" dirty="0"/>
              <a:t>Health-focused opportunities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473F4-C73D-8C4A-8929-A707A375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Graduate Fellowship Advising</a:t>
            </a:r>
          </a:p>
        </p:txBody>
      </p:sp>
    </p:spTree>
    <p:extLst>
      <p:ext uri="{BB962C8B-B14F-4D97-AF65-F5344CB8AC3E}">
        <p14:creationId xmlns:p14="http://schemas.microsoft.com/office/powerpoint/2010/main" val="3387642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Nih</a:t>
            </a:r>
            <a:r>
              <a:rPr lang="en-US" dirty="0"/>
              <a:t> national research service awards</a:t>
            </a:r>
          </a:p>
        </p:txBody>
      </p:sp>
      <p:pic>
        <p:nvPicPr>
          <p:cNvPr id="7" name="Picture 2" descr="History of the NIH Logo | National Institutes of Health (NIH)">
            <a:extLst>
              <a:ext uri="{FF2B5EF4-FFF2-40B4-BE49-F238E27FC236}">
                <a16:creationId xmlns:a16="http://schemas.microsoft.com/office/drawing/2014/main" id="{8D263D7E-3F6F-03C9-CC50-9E04750C8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9"/>
          <a:stretch/>
        </p:blipFill>
        <p:spPr bwMode="auto">
          <a:xfrm>
            <a:off x="9253057" y="1690688"/>
            <a:ext cx="2607258" cy="245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73D8B-B907-5000-2681-55C3F6418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8539"/>
            <a:ext cx="8414857" cy="3875928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4"/>
              </a:rPr>
              <a:t>F series grants </a:t>
            </a:r>
            <a:r>
              <a:rPr lang="en-US" dirty="0"/>
              <a:t>(F30, F31, F31 Diversity)</a:t>
            </a:r>
          </a:p>
          <a:p>
            <a:pPr lvl="1"/>
            <a:r>
              <a:rPr lang="en-US" dirty="0"/>
              <a:t>Training awards for researchers in health-related fields</a:t>
            </a:r>
          </a:p>
          <a:p>
            <a:pPr lvl="1"/>
            <a:r>
              <a:rPr lang="en-US" dirty="0"/>
              <a:t>Up to 5 years of support</a:t>
            </a:r>
          </a:p>
          <a:p>
            <a:pPr lvl="2"/>
            <a:r>
              <a:rPr lang="en-US" dirty="0"/>
              <a:t>Annual stipend of $28,224 plus 60% of tuition and allowance for training expenses (includes insurance)</a:t>
            </a:r>
          </a:p>
          <a:p>
            <a:pPr lvl="1"/>
            <a:r>
              <a:rPr lang="en-US" dirty="0"/>
              <a:t>Apply to specific institute or center</a:t>
            </a:r>
          </a:p>
          <a:p>
            <a:pPr lvl="2"/>
            <a:r>
              <a:rPr lang="en-US" dirty="0">
                <a:hlinkClick r:id="rId5"/>
              </a:rPr>
              <a:t>NIH </a:t>
            </a:r>
            <a:r>
              <a:rPr lang="en-US" dirty="0" err="1">
                <a:hlinkClick r:id="rId5"/>
              </a:rPr>
              <a:t>RePORTER</a:t>
            </a:r>
            <a:endParaRPr lang="en-US" dirty="0"/>
          </a:p>
          <a:p>
            <a:pPr lvl="1"/>
            <a:r>
              <a:rPr lang="en-US" dirty="0"/>
              <a:t>Must be U.S. citizen, national, or permanent resident</a:t>
            </a:r>
          </a:p>
          <a:p>
            <a:pPr lvl="1"/>
            <a:r>
              <a:rPr lang="en-US" dirty="0"/>
              <a:t>Multipart application</a:t>
            </a:r>
          </a:p>
          <a:p>
            <a:pPr lvl="2"/>
            <a:r>
              <a:rPr lang="en-US" dirty="0"/>
              <a:t>Requires input from advisor, department, and SAM</a:t>
            </a:r>
          </a:p>
          <a:p>
            <a:pPr lvl="1"/>
            <a:r>
              <a:rPr lang="en-US" dirty="0"/>
              <a:t>Deadlines: April 8, August 8, December 8</a:t>
            </a:r>
          </a:p>
        </p:txBody>
      </p:sp>
    </p:spTree>
    <p:extLst>
      <p:ext uri="{BB962C8B-B14F-4D97-AF65-F5344CB8AC3E}">
        <p14:creationId xmlns:p14="http://schemas.microsoft.com/office/powerpoint/2010/main" val="2899749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3DB85C-39DD-168F-980E-8AF4855098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5" t="8915" r="3765" b="10436"/>
          <a:stretch/>
        </p:blipFill>
        <p:spPr>
          <a:xfrm>
            <a:off x="8077200" y="1402289"/>
            <a:ext cx="3777343" cy="21662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AHA Predoctoral Fellowship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73D8B-B907-5000-2681-55C3F6418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1459121"/>
            <a:ext cx="7369629" cy="4652261"/>
          </a:xfrm>
        </p:spPr>
        <p:txBody>
          <a:bodyPr>
            <a:normAutofit lnSpcReduction="10000"/>
          </a:bodyPr>
          <a:lstStyle/>
          <a:p>
            <a:r>
              <a:rPr lang="en-US" dirty="0">
                <a:hlinkClick r:id="rId4"/>
              </a:rPr>
              <a:t>American Heart Association Predoctoral Fellowship</a:t>
            </a:r>
            <a:endParaRPr lang="en-US" dirty="0"/>
          </a:p>
          <a:p>
            <a:pPr lvl="1"/>
            <a:r>
              <a:rPr lang="en-US" b="0" i="0" dirty="0">
                <a:solidFill>
                  <a:srgbClr val="000000"/>
                </a:solidFill>
                <a:effectLst/>
              </a:rPr>
              <a:t>Supports mentored training for doctoral students who intend careers as scientists, physician-scientists or other clinician-scientists, or related careers aimed at improving global cardiovascular, cerebrovascular and brain health</a:t>
            </a:r>
          </a:p>
          <a:p>
            <a:r>
              <a:rPr lang="en-US" dirty="0"/>
              <a:t>Up to 2 years of support</a:t>
            </a:r>
          </a:p>
          <a:p>
            <a:pPr lvl="1"/>
            <a:r>
              <a:rPr lang="en-US" dirty="0"/>
              <a:t>Annual stipend of $28,224 plus insurance and research support</a:t>
            </a:r>
          </a:p>
          <a:p>
            <a:pPr lvl="1"/>
            <a:r>
              <a:rPr lang="en-US" dirty="0"/>
              <a:t>Open to international students</a:t>
            </a:r>
          </a:p>
          <a:p>
            <a:pPr lvl="1"/>
            <a:r>
              <a:rPr lang="en-US" dirty="0"/>
              <a:t>Deadline: Expected September 2025</a:t>
            </a:r>
          </a:p>
        </p:txBody>
      </p:sp>
    </p:spTree>
    <p:extLst>
      <p:ext uri="{BB962C8B-B14F-4D97-AF65-F5344CB8AC3E}">
        <p14:creationId xmlns:p14="http://schemas.microsoft.com/office/powerpoint/2010/main" val="1977419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health opportunities</a:t>
            </a:r>
          </a:p>
        </p:txBody>
      </p:sp>
      <p:pic>
        <p:nvPicPr>
          <p:cNvPr id="7" name="Picture 2" descr="History of the NIH Logo | National Institutes of Health (NIH)">
            <a:extLst>
              <a:ext uri="{FF2B5EF4-FFF2-40B4-BE49-F238E27FC236}">
                <a16:creationId xmlns:a16="http://schemas.microsoft.com/office/drawing/2014/main" id="{8D263D7E-3F6F-03C9-CC50-9E04750C8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5" b="18679"/>
          <a:stretch/>
        </p:blipFill>
        <p:spPr bwMode="auto">
          <a:xfrm>
            <a:off x="9148004" y="1140165"/>
            <a:ext cx="2291329" cy="1411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73D8B-B907-5000-2681-55C3F6418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8185339" cy="483616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Multiple international opportunities for U.S. citizen doctoral students through NIH,  Fulbright, and Boren:</a:t>
            </a:r>
          </a:p>
          <a:p>
            <a:r>
              <a:rPr lang="en-US" dirty="0">
                <a:hlinkClick r:id="rId4"/>
              </a:rPr>
              <a:t>Global Health Program for Fellows and Scholars</a:t>
            </a:r>
            <a:endParaRPr lang="en-US" dirty="0"/>
          </a:p>
          <a:p>
            <a:pPr lvl="1"/>
            <a:r>
              <a:rPr lang="en-US" dirty="0"/>
              <a:t>NIH Fogarty International Center</a:t>
            </a:r>
          </a:p>
          <a:p>
            <a:pPr lvl="1"/>
            <a:r>
              <a:rPr lang="en-US" dirty="0"/>
              <a:t>Programs through participating consortium institutions conducting research in low- and middle-income countries</a:t>
            </a:r>
          </a:p>
          <a:p>
            <a:pPr lvl="1"/>
            <a:r>
              <a:rPr lang="en-US" dirty="0"/>
              <a:t>Note: some international students may be eligible for postdoctoral awards</a:t>
            </a:r>
          </a:p>
          <a:p>
            <a:r>
              <a:rPr lang="en-US" dirty="0">
                <a:hlinkClick r:id="rId5"/>
              </a:rPr>
              <a:t>Fulbright-Fogarty Fellowships in Public Health</a:t>
            </a:r>
            <a:endParaRPr lang="en-US" dirty="0"/>
          </a:p>
          <a:p>
            <a:pPr lvl="1"/>
            <a:r>
              <a:rPr lang="en-US" dirty="0"/>
              <a:t>Participate in NIH-funded research work in select countries</a:t>
            </a:r>
          </a:p>
          <a:p>
            <a:r>
              <a:rPr lang="en-US" dirty="0">
                <a:hlinkClick r:id="rId6"/>
              </a:rPr>
              <a:t>Fulbright U.S. Student Program</a:t>
            </a:r>
            <a:endParaRPr lang="en-US" dirty="0"/>
          </a:p>
          <a:p>
            <a:pPr lvl="1"/>
            <a:r>
              <a:rPr lang="en-US" dirty="0"/>
              <a:t>Conduct independent research in more than 140 countries</a:t>
            </a:r>
          </a:p>
          <a:p>
            <a:r>
              <a:rPr lang="en-US" dirty="0">
                <a:hlinkClick r:id="rId7"/>
              </a:rPr>
              <a:t>Boren Fellowship</a:t>
            </a:r>
            <a:endParaRPr lang="en-US" dirty="0"/>
          </a:p>
          <a:p>
            <a:pPr lvl="1"/>
            <a:r>
              <a:rPr lang="en-US" dirty="0"/>
              <a:t>Study a less-commonly taught language in a priority country</a:t>
            </a:r>
          </a:p>
          <a:p>
            <a:pPr lvl="1"/>
            <a:r>
              <a:rPr lang="en-US" dirty="0"/>
              <a:t>Can combine with graduate research</a:t>
            </a:r>
          </a:p>
          <a:p>
            <a:pPr lvl="1"/>
            <a:r>
              <a:rPr lang="en-US" dirty="0"/>
              <a:t>Pathway to federal employment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544C2B-DF57-919F-8E98-63924E19926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5530" t="7979" r="26696" b="8855"/>
          <a:stretch/>
        </p:blipFill>
        <p:spPr>
          <a:xfrm>
            <a:off x="9148004" y="2690303"/>
            <a:ext cx="1975052" cy="18907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9CF8B-2F37-D2B0-013E-547EAE3A90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3539" y="4732164"/>
            <a:ext cx="2291329" cy="103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62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policy research scholars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0A934C-5CBC-8FAD-A8C9-5EEFB02EC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908342" cy="4475220"/>
          </a:xfrm>
        </p:spPr>
        <p:txBody>
          <a:bodyPr>
            <a:normAutofit/>
          </a:bodyPr>
          <a:lstStyle/>
          <a:p>
            <a:r>
              <a:rPr lang="en-US" dirty="0">
                <a:hlinkClick r:id="rId3"/>
              </a:rPr>
              <a:t>Health Policy Research Scholars</a:t>
            </a:r>
            <a:endParaRPr lang="en-US" dirty="0"/>
          </a:p>
          <a:p>
            <a:pPr lvl="1"/>
            <a:r>
              <a:rPr lang="en-US" dirty="0"/>
              <a:t>Leadership development program for doctoral students interested in health policy</a:t>
            </a:r>
          </a:p>
          <a:p>
            <a:pPr lvl="1"/>
            <a:r>
              <a:rPr lang="en-US" dirty="0"/>
              <a:t>4 year award that provides $30,000 annually</a:t>
            </a:r>
          </a:p>
          <a:p>
            <a:pPr lvl="2"/>
            <a:r>
              <a:rPr lang="en-US" dirty="0"/>
              <a:t>Policy and leadership trainings</a:t>
            </a:r>
          </a:p>
          <a:p>
            <a:pPr lvl="1"/>
            <a:r>
              <a:rPr lang="en-US" dirty="0"/>
              <a:t>Must apply as a first-year doctoral student</a:t>
            </a:r>
          </a:p>
          <a:p>
            <a:pPr lvl="1"/>
            <a:r>
              <a:rPr lang="en-US" dirty="0"/>
              <a:t>Applicants must be U.S. citizens/permanent residents from marginalized or historically underrepresented populations</a:t>
            </a:r>
          </a:p>
          <a:p>
            <a:pPr lvl="2"/>
            <a:r>
              <a:rPr lang="en-US" dirty="0"/>
              <a:t>First-generation, socioeconomic status, race, disability, etc.</a:t>
            </a:r>
          </a:p>
          <a:p>
            <a:pPr lvl="1"/>
            <a:r>
              <a:rPr lang="en-US" dirty="0"/>
              <a:t>Deadline: Expected March 2025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20479A-9FC2-596A-366E-999298FE3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489" y="2397967"/>
            <a:ext cx="3922488" cy="191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918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Internship/professional opportunities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0A934C-5CBC-8FAD-A8C9-5EEFB02EC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908342" cy="4475220"/>
          </a:xfrm>
        </p:spPr>
        <p:txBody>
          <a:bodyPr>
            <a:normAutofit/>
          </a:bodyPr>
          <a:lstStyle/>
          <a:p>
            <a:r>
              <a:rPr lang="en-US" dirty="0">
                <a:hlinkClick r:id="rId3"/>
              </a:rPr>
              <a:t>CDC Fellowships</a:t>
            </a:r>
            <a:endParaRPr lang="en-US" dirty="0"/>
          </a:p>
          <a:p>
            <a:pPr lvl="1"/>
            <a:r>
              <a:rPr lang="en-US" dirty="0"/>
              <a:t>Find these and similar opportunities in </a:t>
            </a:r>
            <a:r>
              <a:rPr lang="en-US" dirty="0" err="1"/>
              <a:t>Zintellect</a:t>
            </a:r>
            <a:endParaRPr lang="en-US" dirty="0"/>
          </a:p>
          <a:p>
            <a:pPr lvl="1"/>
            <a:r>
              <a:rPr lang="en-US" dirty="0"/>
              <a:t>Some are open to international students</a:t>
            </a:r>
          </a:p>
          <a:p>
            <a:pPr lvl="1"/>
            <a:r>
              <a:rPr lang="en-US" dirty="0"/>
              <a:t>Some opportunities open to master’s students</a:t>
            </a:r>
          </a:p>
          <a:p>
            <a:r>
              <a:rPr lang="en-US" dirty="0">
                <a:hlinkClick r:id="rId4"/>
              </a:rPr>
              <a:t>NIH Summer Internship Program</a:t>
            </a:r>
            <a:endParaRPr lang="en-US" dirty="0"/>
          </a:p>
          <a:p>
            <a:pPr lvl="1"/>
            <a:r>
              <a:rPr lang="en-US" dirty="0"/>
              <a:t>Paid summer internships with NIH researchers</a:t>
            </a:r>
          </a:p>
          <a:p>
            <a:pPr lvl="1"/>
            <a:r>
              <a:rPr lang="en-US" dirty="0"/>
              <a:t>Open to master’s students</a:t>
            </a:r>
          </a:p>
          <a:p>
            <a:pPr lvl="1"/>
            <a:r>
              <a:rPr lang="en-US" dirty="0"/>
              <a:t>Deadline: February 2025</a:t>
            </a:r>
          </a:p>
          <a:p>
            <a:pPr lvl="2"/>
            <a:r>
              <a:rPr lang="en-US" dirty="0"/>
              <a:t>Opens mid-November</a:t>
            </a:r>
          </a:p>
          <a:p>
            <a:pPr lvl="2"/>
            <a:r>
              <a:rPr lang="en-US" dirty="0"/>
              <a:t>Advantageous to apply during first three weeks of cycle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562148-50A5-B9D3-EE02-F07BD574EE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82" r="7147"/>
          <a:stretch/>
        </p:blipFill>
        <p:spPr>
          <a:xfrm>
            <a:off x="8405769" y="1567540"/>
            <a:ext cx="3171038" cy="2069984"/>
          </a:xfrm>
          <a:prstGeom prst="rect">
            <a:avLst/>
          </a:prstGeom>
        </p:spPr>
      </p:pic>
      <p:pic>
        <p:nvPicPr>
          <p:cNvPr id="4" name="Picture 2" descr="History of the NIH Logo | National Institutes of Health (NIH)">
            <a:extLst>
              <a:ext uri="{FF2B5EF4-FFF2-40B4-BE49-F238E27FC236}">
                <a16:creationId xmlns:a16="http://schemas.microsoft.com/office/drawing/2014/main" id="{E29F1FCE-C8E1-A992-DFC0-FDAB9ACACC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5" b="18679"/>
          <a:stretch/>
        </p:blipFill>
        <p:spPr bwMode="auto">
          <a:xfrm>
            <a:off x="8405769" y="3879117"/>
            <a:ext cx="2860646" cy="176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637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14FC6-FE3D-7B45-84BE-3C726AB1D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90" y="1990051"/>
            <a:ext cx="10515600" cy="2187986"/>
          </a:xfrm>
        </p:spPr>
        <p:txBody>
          <a:bodyPr/>
          <a:lstStyle/>
          <a:p>
            <a:r>
              <a:rPr lang="en-US" dirty="0"/>
              <a:t>Social science opportunities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473F4-C73D-8C4A-8929-A707A375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Graduate Fellowship Advising</a:t>
            </a:r>
          </a:p>
        </p:txBody>
      </p:sp>
    </p:spTree>
    <p:extLst>
      <p:ext uri="{BB962C8B-B14F-4D97-AF65-F5344CB8AC3E}">
        <p14:creationId xmlns:p14="http://schemas.microsoft.com/office/powerpoint/2010/main" val="463343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Russell sage foundation dissertation research grants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F4AAEB-668A-BAD2-66E2-4FD1DB4F0792}"/>
              </a:ext>
            </a:extLst>
          </p:cNvPr>
          <p:cNvSpPr>
            <a:spLocks noGrp="1"/>
          </p:cNvSpPr>
          <p:nvPr/>
        </p:nvSpPr>
        <p:spPr>
          <a:xfrm>
            <a:off x="747144" y="1801428"/>
            <a:ext cx="8136797" cy="43477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3"/>
              </a:rPr>
              <a:t>Russell Sage Foundation Dissertation Research Grants</a:t>
            </a:r>
            <a:endParaRPr lang="en-US" dirty="0"/>
          </a:p>
          <a:p>
            <a:pPr lvl="1"/>
            <a:r>
              <a:rPr lang="en-US" dirty="0"/>
              <a:t>Up to $10,000 for a one-year grant</a:t>
            </a:r>
          </a:p>
          <a:p>
            <a:pPr lvl="2"/>
            <a:r>
              <a:rPr lang="en-US" dirty="0"/>
              <a:t>Up to $5,000 may be for stipend</a:t>
            </a:r>
          </a:p>
          <a:p>
            <a:pPr lvl="1"/>
            <a:r>
              <a:rPr lang="en-US" dirty="0"/>
              <a:t>Must relate to foundation’s goal to “to improve social and living conditions in the U.S.” in the following areas:</a:t>
            </a:r>
          </a:p>
          <a:p>
            <a:pPr lvl="2"/>
            <a:r>
              <a:rPr lang="en-US" dirty="0"/>
              <a:t>Behavioral Science and Decision Making in Context</a:t>
            </a:r>
          </a:p>
          <a:p>
            <a:pPr lvl="2"/>
            <a:r>
              <a:rPr lang="en-US" dirty="0"/>
              <a:t>Future of Work</a:t>
            </a:r>
          </a:p>
          <a:p>
            <a:pPr lvl="2"/>
            <a:r>
              <a:rPr lang="en-US" dirty="0"/>
              <a:t>Race, Ethnicity, and Immigration</a:t>
            </a:r>
          </a:p>
          <a:p>
            <a:pPr lvl="2"/>
            <a:r>
              <a:rPr lang="en-US" dirty="0"/>
              <a:t>Immigration and Immigrant Integration</a:t>
            </a:r>
          </a:p>
          <a:p>
            <a:pPr lvl="2"/>
            <a:r>
              <a:rPr lang="en-US" dirty="0"/>
              <a:t>Social, Political, and Economic Inequality</a:t>
            </a:r>
          </a:p>
          <a:p>
            <a:pPr lvl="1"/>
            <a:r>
              <a:rPr lang="en-US" dirty="0"/>
              <a:t>Open to international students</a:t>
            </a:r>
          </a:p>
          <a:p>
            <a:pPr lvl="1"/>
            <a:r>
              <a:rPr lang="en-US" dirty="0"/>
              <a:t>Deadline: February 1, 2025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CC3E602-08A2-0CBF-29AB-72A959FA2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869" y="1801428"/>
            <a:ext cx="244792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47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Horowitz foundation for social policy grants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9F4AAEB-668A-BAD2-66E2-4FD1DB4F0792}"/>
              </a:ext>
            </a:extLst>
          </p:cNvPr>
          <p:cNvSpPr>
            <a:spLocks noGrp="1"/>
          </p:cNvSpPr>
          <p:nvPr/>
        </p:nvSpPr>
        <p:spPr>
          <a:xfrm>
            <a:off x="747145" y="1801428"/>
            <a:ext cx="6735836" cy="434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3"/>
              </a:rPr>
              <a:t>Horowitz Foundation for Social Policy Grants</a:t>
            </a:r>
            <a:endParaRPr lang="en-US" dirty="0"/>
          </a:p>
          <a:p>
            <a:pPr lvl="1"/>
            <a:r>
              <a:rPr lang="en-US" dirty="0"/>
              <a:t>$10,000 awards to support research on “contemporary issues in the social sciences”</a:t>
            </a:r>
          </a:p>
          <a:p>
            <a:pPr lvl="2"/>
            <a:r>
              <a:rPr lang="en-US" dirty="0"/>
              <a:t>Social policy application</a:t>
            </a:r>
          </a:p>
          <a:p>
            <a:pPr lvl="1"/>
            <a:r>
              <a:rPr lang="en-US" dirty="0"/>
              <a:t>Must have defended proposal by deadline</a:t>
            </a:r>
          </a:p>
          <a:p>
            <a:pPr lvl="1"/>
            <a:r>
              <a:rPr lang="en-US" dirty="0"/>
              <a:t>Open to international students</a:t>
            </a:r>
          </a:p>
          <a:p>
            <a:pPr lvl="1"/>
            <a:r>
              <a:rPr lang="en-US" dirty="0"/>
              <a:t>Deadline: December 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AD335-8DFB-DE8E-26D1-670FF851F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582" y="1801428"/>
            <a:ext cx="4492483" cy="106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Spencer dissertation fellowship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D102AD-D538-12A5-E482-7CA80FAAAA40}"/>
              </a:ext>
            </a:extLst>
          </p:cNvPr>
          <p:cNvSpPr>
            <a:spLocks noGrp="1"/>
          </p:cNvSpPr>
          <p:nvPr/>
        </p:nvSpPr>
        <p:spPr>
          <a:xfrm>
            <a:off x="763405" y="1690688"/>
            <a:ext cx="8114937" cy="3875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hlinkClick r:id="rId3"/>
              </a:rPr>
              <a:t>NAEd</a:t>
            </a:r>
            <a:r>
              <a:rPr lang="en-US" dirty="0">
                <a:hlinkClick r:id="rId3"/>
              </a:rPr>
              <a:t>/Spencer Dissertation Fellowship</a:t>
            </a:r>
            <a:endParaRPr lang="en-US" dirty="0"/>
          </a:p>
          <a:p>
            <a:pPr lvl="1"/>
            <a:r>
              <a:rPr lang="en-US" dirty="0"/>
              <a:t>For research on education and learning in any discipline</a:t>
            </a:r>
          </a:p>
          <a:p>
            <a:pPr lvl="2"/>
            <a:r>
              <a:rPr lang="en-US" dirty="0">
                <a:cs typeface="Arial"/>
              </a:rPr>
              <a:t>Multidisciplinary review panel</a:t>
            </a:r>
          </a:p>
          <a:p>
            <a:pPr lvl="1"/>
            <a:r>
              <a:rPr lang="en-US" dirty="0"/>
              <a:t>Provides $27,500 stipend</a:t>
            </a:r>
            <a:endParaRPr lang="en-US" dirty="0">
              <a:cs typeface="Arial"/>
            </a:endParaRPr>
          </a:p>
          <a:p>
            <a:pPr lvl="2"/>
            <a:r>
              <a:rPr lang="en-US" dirty="0"/>
              <a:t>Two professional development retreats</a:t>
            </a:r>
            <a:endParaRPr lang="en-US" dirty="0">
              <a:cs typeface="Arial"/>
            </a:endParaRPr>
          </a:p>
          <a:p>
            <a:pPr lvl="1"/>
            <a:r>
              <a:rPr lang="en-US" dirty="0"/>
              <a:t>Must complete dissertation in one or two years</a:t>
            </a:r>
          </a:p>
          <a:p>
            <a:pPr lvl="1"/>
            <a:r>
              <a:rPr lang="en-US" dirty="0">
                <a:cs typeface="Arial"/>
              </a:rPr>
              <a:t>Ten-page proposal, personal statement, workplan</a:t>
            </a:r>
          </a:p>
          <a:p>
            <a:pPr lvl="1"/>
            <a:r>
              <a:rPr lang="en-US" dirty="0"/>
              <a:t>Open to international students</a:t>
            </a:r>
          </a:p>
          <a:p>
            <a:pPr lvl="1"/>
            <a:r>
              <a:rPr lang="en-US" dirty="0"/>
              <a:t>Deadline: October 3</a:t>
            </a:r>
            <a:endParaRPr lang="en-US" dirty="0">
              <a:cs typeface="Arial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D9807C5-D9CE-9DAB-74E7-91BFE9D42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159" y="2220686"/>
            <a:ext cx="2973648" cy="176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650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14FC6-FE3D-7B45-84BE-3C726AB1D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Applicant-specific opportunities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473F4-C73D-8C4A-8929-A707A375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Graduate Fellowship Advising</a:t>
            </a:r>
          </a:p>
        </p:txBody>
      </p:sp>
    </p:spTree>
    <p:extLst>
      <p:ext uri="{BB962C8B-B14F-4D97-AF65-F5344CB8AC3E}">
        <p14:creationId xmlns:p14="http://schemas.microsoft.com/office/powerpoint/2010/main" val="409831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Aauw</a:t>
            </a:r>
            <a:r>
              <a:rPr lang="en-US" dirty="0"/>
              <a:t> fellowships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6146D-E2C4-30DE-B044-921BB9266F57}"/>
              </a:ext>
            </a:extLst>
          </p:cNvPr>
          <p:cNvSpPr>
            <a:spLocks noGrp="1"/>
          </p:cNvSpPr>
          <p:nvPr/>
        </p:nvSpPr>
        <p:spPr>
          <a:xfrm>
            <a:off x="543405" y="1960507"/>
            <a:ext cx="7928779" cy="442496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3"/>
              </a:rPr>
              <a:t>AAUW American Fellowship (Dissertation)</a:t>
            </a:r>
            <a:endParaRPr lang="en-US" dirty="0"/>
          </a:p>
          <a:p>
            <a:pPr lvl="1"/>
            <a:r>
              <a:rPr lang="en-US" dirty="0"/>
              <a:t>For scholars in any PhD program who identify as women</a:t>
            </a:r>
          </a:p>
          <a:p>
            <a:pPr lvl="2"/>
            <a:r>
              <a:rPr lang="en-US" dirty="0">
                <a:cs typeface="Arial"/>
              </a:rPr>
              <a:t>Must be a U.S. citizen</a:t>
            </a:r>
          </a:p>
          <a:p>
            <a:pPr lvl="1"/>
            <a:r>
              <a:rPr lang="en-US" dirty="0"/>
              <a:t>For final year of dissertation writing Provides $25,000 stipend</a:t>
            </a:r>
            <a:endParaRPr lang="en-US" dirty="0">
              <a:cs typeface="Arial"/>
            </a:endParaRPr>
          </a:p>
          <a:p>
            <a:pPr lvl="1"/>
            <a:r>
              <a:rPr lang="en-US" dirty="0">
                <a:cs typeface="Arial"/>
              </a:rPr>
              <a:t>Deadline: </a:t>
            </a:r>
            <a:r>
              <a:rPr lang="en-US" b="1" dirty="0">
                <a:cs typeface="Arial"/>
              </a:rPr>
              <a:t>November 15</a:t>
            </a:r>
          </a:p>
          <a:p>
            <a:r>
              <a:rPr lang="en-US" dirty="0">
                <a:hlinkClick r:id="rId4"/>
              </a:rPr>
              <a:t>AAUW International Fellowship</a:t>
            </a:r>
            <a:endParaRPr lang="en-US" dirty="0"/>
          </a:p>
          <a:p>
            <a:pPr lvl="1"/>
            <a:r>
              <a:rPr lang="en-US" dirty="0">
                <a:cs typeface="Arial"/>
              </a:rPr>
              <a:t>For scholars in any graduate program (masters, professional, doctoral) who identify as women</a:t>
            </a:r>
          </a:p>
          <a:p>
            <a:pPr lvl="2"/>
            <a:r>
              <a:rPr lang="en-US" dirty="0"/>
              <a:t>Must NOT be a U.S. citizen</a:t>
            </a:r>
          </a:p>
          <a:p>
            <a:pPr lvl="2"/>
            <a:r>
              <a:rPr lang="en-US" dirty="0"/>
              <a:t>Must plan to return to passport country to pursue a career</a:t>
            </a:r>
          </a:p>
          <a:p>
            <a:pPr lvl="1"/>
            <a:r>
              <a:rPr lang="en-US" dirty="0"/>
              <a:t>$20,000 (master’s/professional) or $25,000 (doctoral) stipend</a:t>
            </a:r>
          </a:p>
          <a:p>
            <a:pPr lvl="1"/>
            <a:r>
              <a:rPr lang="en-US" dirty="0"/>
              <a:t>Deadline: </a:t>
            </a:r>
            <a:r>
              <a:rPr lang="en-US" b="1" dirty="0"/>
              <a:t>November 15</a:t>
            </a:r>
            <a:endParaRPr lang="en-US" b="1" dirty="0">
              <a:cs typeface="Arial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A34DD7-1152-CC96-3CF8-15205DF37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520" y="662013"/>
            <a:ext cx="3737390" cy="160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8404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Graduate women in science fellowships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6146D-E2C4-30DE-B044-921BB9266F57}"/>
              </a:ext>
            </a:extLst>
          </p:cNvPr>
          <p:cNvSpPr>
            <a:spLocks noGrp="1"/>
          </p:cNvSpPr>
          <p:nvPr/>
        </p:nvSpPr>
        <p:spPr>
          <a:xfrm>
            <a:off x="543405" y="1960507"/>
            <a:ext cx="7928779" cy="44249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GWIS National Fellowship Program</a:t>
            </a:r>
          </a:p>
          <a:p>
            <a:pPr lvl="1"/>
            <a:r>
              <a:rPr lang="en-US" dirty="0">
                <a:cs typeface="Arial"/>
              </a:rPr>
              <a:t>Research grants of up to $10,000</a:t>
            </a:r>
          </a:p>
          <a:p>
            <a:pPr lvl="1"/>
            <a:r>
              <a:rPr lang="en-US" dirty="0">
                <a:cs typeface="Arial"/>
              </a:rPr>
              <a:t>Open to women who are members of GWIS</a:t>
            </a:r>
          </a:p>
          <a:p>
            <a:pPr lvl="1"/>
            <a:r>
              <a:rPr lang="en-US" dirty="0">
                <a:cs typeface="Arial"/>
              </a:rPr>
              <a:t>Supports hypothesis-driven research</a:t>
            </a:r>
          </a:p>
          <a:p>
            <a:pPr lvl="1"/>
            <a:r>
              <a:rPr lang="en-US" dirty="0">
                <a:cs typeface="Arial"/>
              </a:rPr>
              <a:t>Open to international students</a:t>
            </a:r>
          </a:p>
          <a:p>
            <a:pPr lvl="1"/>
            <a:r>
              <a:rPr lang="en-US" dirty="0">
                <a:cs typeface="Arial"/>
              </a:rPr>
              <a:t>Deadline: Expected January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FFA87-C68D-D8AE-F7C1-837D61A15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769" y="1960507"/>
            <a:ext cx="4015463" cy="160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9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Southern regional education 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6146D-E2C4-30DE-B044-921BB9266F57}"/>
              </a:ext>
            </a:extLst>
          </p:cNvPr>
          <p:cNvSpPr>
            <a:spLocks noGrp="1"/>
          </p:cNvSpPr>
          <p:nvPr/>
        </p:nvSpPr>
        <p:spPr>
          <a:xfrm>
            <a:off x="543405" y="1710428"/>
            <a:ext cx="7928779" cy="442496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3"/>
              </a:rPr>
              <a:t>SREB Awards</a:t>
            </a:r>
            <a:endParaRPr lang="en-US" dirty="0"/>
          </a:p>
          <a:p>
            <a:r>
              <a:rPr lang="en-US" dirty="0"/>
              <a:t>Seeks to increase number of underrepresented minority students pursuing faculty careers</a:t>
            </a:r>
          </a:p>
          <a:p>
            <a:pPr lvl="1"/>
            <a:r>
              <a:rPr lang="en-US" dirty="0">
                <a:cs typeface="Arial"/>
              </a:rPr>
              <a:t>Doctoral Award: three to five years of support</a:t>
            </a:r>
          </a:p>
          <a:p>
            <a:pPr lvl="2"/>
            <a:r>
              <a:rPr lang="en-US" dirty="0">
                <a:cs typeface="Arial"/>
              </a:rPr>
              <a:t>$20,000 stipend plus tuition</a:t>
            </a:r>
          </a:p>
          <a:p>
            <a:pPr lvl="2"/>
            <a:r>
              <a:rPr lang="en-US" dirty="0">
                <a:cs typeface="Arial"/>
              </a:rPr>
              <a:t>Must apply within first year</a:t>
            </a:r>
          </a:p>
          <a:p>
            <a:pPr lvl="1"/>
            <a:r>
              <a:rPr lang="en-US" dirty="0">
                <a:cs typeface="Arial"/>
              </a:rPr>
              <a:t>Dissertation Award: one year writing award</a:t>
            </a:r>
          </a:p>
          <a:p>
            <a:pPr lvl="2"/>
            <a:r>
              <a:rPr lang="en-US" dirty="0">
                <a:cs typeface="Arial"/>
              </a:rPr>
              <a:t>$20,000 stipend plus tuition</a:t>
            </a:r>
          </a:p>
          <a:p>
            <a:pPr lvl="2"/>
            <a:r>
              <a:rPr lang="en-US" dirty="0">
                <a:cs typeface="Arial"/>
              </a:rPr>
              <a:t>Must be ABD to apply</a:t>
            </a:r>
          </a:p>
          <a:p>
            <a:r>
              <a:rPr lang="en-US" dirty="0">
                <a:cs typeface="Arial"/>
              </a:rPr>
              <a:t>Must be U.S. citizen and have South Carolina </a:t>
            </a:r>
            <a:r>
              <a:rPr lang="en-US" dirty="0">
                <a:cs typeface="Arial"/>
                <a:hlinkClick r:id="rId4"/>
              </a:rPr>
              <a:t>in-state residency </a:t>
            </a:r>
            <a:r>
              <a:rPr lang="en-US" dirty="0">
                <a:cs typeface="Arial"/>
              </a:rPr>
              <a:t>status</a:t>
            </a:r>
          </a:p>
          <a:p>
            <a:r>
              <a:rPr lang="en-US" dirty="0">
                <a:cs typeface="Arial"/>
              </a:rPr>
              <a:t>Due March 31,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C9583-5327-B496-5EB5-D1D591FF33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40" r="16427"/>
          <a:stretch/>
        </p:blipFill>
        <p:spPr>
          <a:xfrm>
            <a:off x="8956630" y="1783225"/>
            <a:ext cx="2691965" cy="259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71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14FC6-FE3D-7B45-84BE-3C726AB1D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from national fellowships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473F4-C73D-8C4A-8929-A707A375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Graduate Fellowship Advising</a:t>
            </a:r>
          </a:p>
        </p:txBody>
      </p:sp>
    </p:spTree>
    <p:extLst>
      <p:ext uri="{BB962C8B-B14F-4D97-AF65-F5344CB8AC3E}">
        <p14:creationId xmlns:p14="http://schemas.microsoft.com/office/powerpoint/2010/main" val="16064265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 for graduate students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0D68F-FE14-696A-0C36-B0AD7158B794}"/>
              </a:ext>
            </a:extLst>
          </p:cNvPr>
          <p:cNvSpPr>
            <a:spLocks noGrp="1"/>
          </p:cNvSpPr>
          <p:nvPr/>
        </p:nvSpPr>
        <p:spPr>
          <a:xfrm>
            <a:off x="838200" y="1690688"/>
            <a:ext cx="9556376" cy="38759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National Fellowships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office is here to help you identify and apply for external funding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 help you with: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Finding external funding opportunities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Personal advising and feedback on fellowship proposals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Resources on proposal writing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Connections to peers and faculty with relevant experience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Graduate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/>
              </a:rPr>
              <a:t>Fellowship Peer Mentors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158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FD62D-57D1-491B-A399-8B2427D7D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58" y="355057"/>
            <a:ext cx="6304280" cy="1325563"/>
          </a:xfrm>
        </p:spPr>
        <p:txBody>
          <a:bodyPr/>
          <a:lstStyle/>
          <a:p>
            <a:r>
              <a:rPr lang="en-US"/>
              <a:t>Fellowships newsletter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6B015-E1D7-49CF-AD0D-2D9B1F65A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3224"/>
            <a:ext cx="9556376" cy="41033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l" rtl="0" fontAlgn="base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hlinkClick r:id="rId2"/>
              </a:rPr>
              <a:t>Sign up </a:t>
            </a:r>
            <a:r>
              <a:rPr lang="en-US" b="0" i="0" dirty="0">
                <a:solidFill>
                  <a:srgbClr val="000000"/>
                </a:solidFill>
                <a:effectLst/>
              </a:rPr>
              <a:t>to get regular updates on:  </a:t>
            </a:r>
          </a:p>
          <a:p>
            <a:pPr fontAlgn="base"/>
            <a:r>
              <a:rPr lang="en-US" sz="2400" dirty="0">
                <a:solidFill>
                  <a:srgbClr val="000000"/>
                </a:solidFill>
              </a:rPr>
              <a:t>Upcoming opportunities and deadlines</a:t>
            </a:r>
          </a:p>
          <a:p>
            <a:pPr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Workshops and info sessions</a:t>
            </a:r>
          </a:p>
          <a:p>
            <a:pPr fontAlgn="base"/>
            <a:r>
              <a:rPr lang="en-US" sz="2400" dirty="0">
                <a:solidFill>
                  <a:srgbClr val="000000"/>
                </a:solidFill>
              </a:rPr>
              <a:t>Current USC winners</a:t>
            </a:r>
            <a:br>
              <a:rPr lang="en-US" sz="2000" b="0" i="0" dirty="0">
                <a:solidFill>
                  <a:srgbClr val="000000"/>
                </a:solidFill>
                <a:effectLst/>
              </a:rPr>
            </a:br>
            <a:endParaRPr lang="en-US" sz="2000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6505F2-37D0-B3E1-10A2-82ADA2137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995" y="694484"/>
            <a:ext cx="5131502" cy="580845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393E52B-1B1E-D1AE-C9DF-0C500CA8B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230" y="3708306"/>
            <a:ext cx="2794638" cy="279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739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3FBAD-F450-1448-A36A-72F6AB77E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in touch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419301A-A2E7-C604-7FD4-9ED7F4E4D30E}"/>
              </a:ext>
            </a:extLst>
          </p:cNvPr>
          <p:cNvSpPr>
            <a:spLocks noGrp="1"/>
          </p:cNvSpPr>
          <p:nvPr/>
        </p:nvSpPr>
        <p:spPr>
          <a:xfrm>
            <a:off x="838200" y="1423398"/>
            <a:ext cx="9548973" cy="47997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Matt Klopfenstein, PhD, National Fellowships Coordinator for Graduate Students</a:t>
            </a:r>
          </a:p>
          <a:p>
            <a:r>
              <a:rPr lang="en-US" dirty="0">
                <a:hlinkClick r:id="rId3"/>
              </a:rPr>
              <a:t>klopfenm@mailbox.sc.edu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Schedule a one-on-one advising appointment (virtual or in-person) at </a:t>
            </a:r>
            <a:r>
              <a:rPr lang="en-US" dirty="0">
                <a:hlinkClick r:id="rId4"/>
              </a:rPr>
              <a:t>www.calendly.com/gradfellowships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Visit our website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hlinkClick r:id="rId5"/>
              </a:rPr>
              <a:t>sc.edu/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hlinkClick r:id="rId5"/>
              </a:rPr>
              <a:t>nfsp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</a:rPr>
              <a:t> 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Stop by the </a:t>
            </a:r>
            <a:r>
              <a:rPr lang="en-US" dirty="0">
                <a:hlinkClick r:id="rId6"/>
              </a:rPr>
              <a:t>Grad Hub</a:t>
            </a:r>
            <a:r>
              <a:rPr lang="en-US" dirty="0"/>
              <a:t> (Close-</a:t>
            </a:r>
            <a:r>
              <a:rPr lang="en-US" dirty="0" err="1"/>
              <a:t>Hipp</a:t>
            </a:r>
            <a:r>
              <a:rPr lang="en-US" dirty="0"/>
              <a:t> 204)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732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14FC6-FE3D-7B45-84BE-3C726AB1D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dirty="0"/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473F4-C73D-8C4A-8929-A707A3759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Graduate Fellowship Advising</a:t>
            </a:r>
          </a:p>
        </p:txBody>
      </p:sp>
    </p:spTree>
    <p:extLst>
      <p:ext uri="{BB962C8B-B14F-4D97-AF65-F5344CB8AC3E}">
        <p14:creationId xmlns:p14="http://schemas.microsoft.com/office/powerpoint/2010/main" val="3038445815"/>
      </p:ext>
    </p:extLst>
  </p:cSld>
  <p:clrMapOvr>
    <a:masterClrMapping/>
  </p:clrMapOvr>
</p:sld>
</file>

<file path=ppt/theme/theme1.xml><?xml version="1.0" encoding="utf-8"?>
<a:theme xmlns:a="http://schemas.openxmlformats.org/drawingml/2006/main" name="UofSC Simple Theme">
  <a:themeElements>
    <a:clrScheme name="Custom 1">
      <a:dk1>
        <a:srgbClr val="000000"/>
      </a:dk1>
      <a:lt1>
        <a:srgbClr val="FFFFFF"/>
      </a:lt1>
      <a:dk2>
        <a:srgbClr val="73000A"/>
      </a:dk2>
      <a:lt2>
        <a:srgbClr val="E7E6E6"/>
      </a:lt2>
      <a:accent1>
        <a:srgbClr val="0D3841"/>
      </a:accent1>
      <a:accent2>
        <a:srgbClr val="E23B38"/>
      </a:accent2>
      <a:accent3>
        <a:srgbClr val="759005"/>
      </a:accent3>
      <a:accent4>
        <a:srgbClr val="FFF89E"/>
      </a:accent4>
      <a:accent5>
        <a:srgbClr val="3277B6"/>
      </a:accent5>
      <a:accent6>
        <a:srgbClr val="C1D832"/>
      </a:accent6>
      <a:hlink>
        <a:srgbClr val="73000A"/>
      </a:hlink>
      <a:folHlink>
        <a:srgbClr val="E23B38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ofSC_PPT_Unified_Wide" id="{790933B2-0C32-0348-9D24-A0264B7A0CC5}" vid="{FC5AFAEA-2076-5443-9A1D-6CBB305484D5}"/>
    </a:ext>
  </a:extLst>
</a:theme>
</file>

<file path=ppt/theme/theme2.xml><?xml version="1.0" encoding="utf-8"?>
<a:theme xmlns:a="http://schemas.openxmlformats.org/drawingml/2006/main" name="1_UofSC Simple Theme">
  <a:themeElements>
    <a:clrScheme name="Custom 1">
      <a:dk1>
        <a:srgbClr val="000000"/>
      </a:dk1>
      <a:lt1>
        <a:srgbClr val="FFFFFF"/>
      </a:lt1>
      <a:dk2>
        <a:srgbClr val="73000A"/>
      </a:dk2>
      <a:lt2>
        <a:srgbClr val="E7E6E6"/>
      </a:lt2>
      <a:accent1>
        <a:srgbClr val="0D3841"/>
      </a:accent1>
      <a:accent2>
        <a:srgbClr val="E23B38"/>
      </a:accent2>
      <a:accent3>
        <a:srgbClr val="759005"/>
      </a:accent3>
      <a:accent4>
        <a:srgbClr val="FFF89E"/>
      </a:accent4>
      <a:accent5>
        <a:srgbClr val="3277B6"/>
      </a:accent5>
      <a:accent6>
        <a:srgbClr val="C1D832"/>
      </a:accent6>
      <a:hlink>
        <a:srgbClr val="73000A"/>
      </a:hlink>
      <a:folHlink>
        <a:srgbClr val="E23B38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258CAB0-DDDD-8E42-8715-79BD1402BECB}" vid="{EC9F5A20-6D19-7048-A333-7BEF17D9B23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CD9F2F4FEB664BAACBB793A1D854D8" ma:contentTypeVersion="15" ma:contentTypeDescription="Create a new document." ma:contentTypeScope="" ma:versionID="e97b145e7a2dfd74abc78e6b84d01798">
  <xsd:schema xmlns:xsd="http://www.w3.org/2001/XMLSchema" xmlns:xs="http://www.w3.org/2001/XMLSchema" xmlns:p="http://schemas.microsoft.com/office/2006/metadata/properties" xmlns:ns3="f7b7d13f-7e66-41ab-8bbb-3eb2ae4b772f" xmlns:ns4="18a363c8-d67d-4464-9a18-4d87d46b3255" targetNamespace="http://schemas.microsoft.com/office/2006/metadata/properties" ma:root="true" ma:fieldsID="cafb06ae5579d39df67883ae2179a4d7" ns3:_="" ns4:_="">
    <xsd:import namespace="f7b7d13f-7e66-41ab-8bbb-3eb2ae4b772f"/>
    <xsd:import namespace="18a363c8-d67d-4464-9a18-4d87d46b325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LengthInSeconds" minOccurs="0"/>
                <xsd:element ref="ns3:MediaServiceLocatio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7d13f-7e66-41ab-8bbb-3eb2ae4b77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a363c8-d67d-4464-9a18-4d87d46b325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7b7d13f-7e66-41ab-8bbb-3eb2ae4b772f" xsi:nil="true"/>
  </documentManagement>
</p:properties>
</file>

<file path=customXml/itemProps1.xml><?xml version="1.0" encoding="utf-8"?>
<ds:datastoreItem xmlns:ds="http://schemas.openxmlformats.org/officeDocument/2006/customXml" ds:itemID="{8AA720A9-5D6B-4D7B-A809-558994C918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4C956E-2729-4CA4-9E93-5761422751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b7d13f-7e66-41ab-8bbb-3eb2ae4b772f"/>
    <ds:schemaRef ds:uri="18a363c8-d67d-4464-9a18-4d87d46b32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B3F54B-4A74-4415-A61E-15D437EB879D}">
  <ds:schemaRefs>
    <ds:schemaRef ds:uri="18a363c8-d67d-4464-9a18-4d87d46b3255"/>
    <ds:schemaRef ds:uri="f7b7d13f-7e66-41ab-8bbb-3eb2ae4b772f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1265</Words>
  <Application>Microsoft Office PowerPoint</Application>
  <PresentationFormat>Widescreen</PresentationFormat>
  <Paragraphs>224</Paragraphs>
  <Slides>26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Impact</vt:lpstr>
      <vt:lpstr>UofSC Simple Theme</vt:lpstr>
      <vt:lpstr>1_UofSC Simple Theme</vt:lpstr>
      <vt:lpstr>Grad fellowships 101: Health promotion, education, and behavior</vt:lpstr>
      <vt:lpstr>PowerPoint Presentation</vt:lpstr>
      <vt:lpstr>graduate funding basics</vt:lpstr>
      <vt:lpstr>Where to find graduate funding </vt:lpstr>
      <vt:lpstr>how to find graduate funding </vt:lpstr>
      <vt:lpstr>Know your funder</vt:lpstr>
      <vt:lpstr>Opportunities in public health/hpeb</vt:lpstr>
      <vt:lpstr>Health-focused opportunities</vt:lpstr>
      <vt:lpstr>Nih national research service awards</vt:lpstr>
      <vt:lpstr>AHA Predoctoral Fellowship</vt:lpstr>
      <vt:lpstr>Global health opportunities</vt:lpstr>
      <vt:lpstr>Health policy research scholars</vt:lpstr>
      <vt:lpstr>Internship/professional opportunities</vt:lpstr>
      <vt:lpstr>Social science opportunities</vt:lpstr>
      <vt:lpstr>Russell sage foundation dissertation research grants</vt:lpstr>
      <vt:lpstr>Horowitz foundation for social policy grants</vt:lpstr>
      <vt:lpstr>Spencer dissertation fellowship</vt:lpstr>
      <vt:lpstr>Applicant-specific opportunities</vt:lpstr>
      <vt:lpstr>Aauw fellowships</vt:lpstr>
      <vt:lpstr>Graduate women in science fellowships</vt:lpstr>
      <vt:lpstr>Southern regional education board</vt:lpstr>
      <vt:lpstr>Support from national fellowships</vt:lpstr>
      <vt:lpstr>Resources for graduate students</vt:lpstr>
      <vt:lpstr>Fellowships newsletter</vt:lpstr>
      <vt:lpstr>Get in touch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Graduate student funding, part 1: How can I find scholarships and fellowships?</dc:title>
  <dc:creator>Klopfenstein, Matt</dc:creator>
  <cp:lastModifiedBy>Davis, Rachel</cp:lastModifiedBy>
  <cp:revision>3</cp:revision>
  <dcterms:created xsi:type="dcterms:W3CDTF">2023-02-01T14:30:53Z</dcterms:created>
  <dcterms:modified xsi:type="dcterms:W3CDTF">2024-09-26T20:46:23Z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0x010100BECD9F2F4FEB664BAACBB793A1D854D8</vt:lpwstr>
  </property>
</Properties>
</file>