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9" r:id="rId3"/>
    <p:sldId id="257" r:id="rId4"/>
    <p:sldId id="261" r:id="rId5"/>
    <p:sldId id="260" r:id="rId6"/>
    <p:sldId id="269" r:id="rId7"/>
    <p:sldId id="262" r:id="rId8"/>
    <p:sldId id="268" r:id="rId9"/>
    <p:sldId id="263" r:id="rId10"/>
    <p:sldId id="258" r:id="rId11"/>
    <p:sldId id="26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5959"/>
    <a:srgbClr val="A61C00"/>
    <a:srgbClr val="85200C"/>
    <a:srgbClr val="5B0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4" autoAdjust="0"/>
    <p:restoredTop sz="59184" autoAdjust="0"/>
  </p:normalViewPr>
  <p:slideViewPr>
    <p:cSldViewPr snapToGrid="0" snapToObjects="1">
      <p:cViewPr varScale="1">
        <p:scale>
          <a:sx n="68" d="100"/>
          <a:sy n="68" d="100"/>
        </p:scale>
        <p:origin x="276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63" d="100"/>
          <a:sy n="163" d="100"/>
        </p:scale>
        <p:origin x="4576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986700-56BF-42FF-BD6A-C4FBD03CE16E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B9EA0A7-9F61-4CAA-A680-F6436BC88773}">
      <dgm:prSet phldrT="[Text]"/>
      <dgm:spPr>
        <a:solidFill>
          <a:srgbClr val="5B0F00"/>
        </a:solidFill>
      </dgm:spPr>
      <dgm:t>
        <a:bodyPr/>
        <a:lstStyle/>
        <a:p>
          <a:r>
            <a:rPr lang="en-US" dirty="0">
              <a:latin typeface="Times New Roman" panose="02020603050405020304" pitchFamily="18" charset="0"/>
              <a:ea typeface="EB Garamond" panose="00000500000000000000" pitchFamily="2" charset="0"/>
              <a:cs typeface="Times New Roman" panose="02020603050405020304" pitchFamily="18" charset="0"/>
            </a:rPr>
            <a:t>Short-Term</a:t>
          </a:r>
        </a:p>
      </dgm:t>
    </dgm:pt>
    <dgm:pt modelId="{9CE6630B-538E-464F-909E-9732EC9FD863}" type="parTrans" cxnId="{37FD176E-5EB6-43E8-BE96-F6BA7BA2C26C}">
      <dgm:prSet/>
      <dgm:spPr/>
      <dgm:t>
        <a:bodyPr/>
        <a:lstStyle/>
        <a:p>
          <a:endParaRPr lang="en-US">
            <a:latin typeface="Times New Roman" panose="02020603050405020304" pitchFamily="18" charset="0"/>
            <a:ea typeface="EB Garamond" panose="00000500000000000000" pitchFamily="2" charset="0"/>
            <a:cs typeface="Times New Roman" panose="02020603050405020304" pitchFamily="18" charset="0"/>
          </a:endParaRPr>
        </a:p>
      </dgm:t>
    </dgm:pt>
    <dgm:pt modelId="{A2D5D67B-532B-4576-BB91-22157C6FFD80}" type="sibTrans" cxnId="{37FD176E-5EB6-43E8-BE96-F6BA7BA2C26C}">
      <dgm:prSet/>
      <dgm:spPr/>
      <dgm:t>
        <a:bodyPr/>
        <a:lstStyle/>
        <a:p>
          <a:endParaRPr lang="en-US">
            <a:latin typeface="Times New Roman" panose="02020603050405020304" pitchFamily="18" charset="0"/>
            <a:ea typeface="EB Garamond" panose="00000500000000000000" pitchFamily="2" charset="0"/>
            <a:cs typeface="Times New Roman" panose="02020603050405020304" pitchFamily="18" charset="0"/>
          </a:endParaRPr>
        </a:p>
      </dgm:t>
    </dgm:pt>
    <dgm:pt modelId="{6D06A6A3-DFFE-40FE-9924-FBCA1C23054F}">
      <dgm:prSet phldrT="[Text]" custT="1"/>
      <dgm:spPr/>
      <dgm:t>
        <a:bodyPr/>
        <a:lstStyle/>
        <a:p>
          <a:r>
            <a:rPr lang="en-US" sz="2200" dirty="0">
              <a:latin typeface="Times New Roman" panose="02020603050405020304" pitchFamily="18" charset="0"/>
              <a:ea typeface="EB Garamond" panose="00000500000000000000" pitchFamily="2" charset="0"/>
              <a:cs typeface="Times New Roman" panose="02020603050405020304" pitchFamily="18" charset="0"/>
            </a:rPr>
            <a:t>Establish and share your definition of advocacy with your board, employees, and other stakeholders.</a:t>
          </a:r>
        </a:p>
      </dgm:t>
    </dgm:pt>
    <dgm:pt modelId="{77F094B6-6E57-4D94-A98D-216BB78A5205}" type="parTrans" cxnId="{5926EEB8-60A2-4558-BD7C-528CE20F5331}">
      <dgm:prSet/>
      <dgm:spPr/>
      <dgm:t>
        <a:bodyPr/>
        <a:lstStyle/>
        <a:p>
          <a:endParaRPr lang="en-US">
            <a:latin typeface="Times New Roman" panose="02020603050405020304" pitchFamily="18" charset="0"/>
            <a:ea typeface="EB Garamond" panose="00000500000000000000" pitchFamily="2" charset="0"/>
            <a:cs typeface="Times New Roman" panose="02020603050405020304" pitchFamily="18" charset="0"/>
          </a:endParaRPr>
        </a:p>
      </dgm:t>
    </dgm:pt>
    <dgm:pt modelId="{A52886D2-E123-4071-8951-FB1CB2F88111}" type="sibTrans" cxnId="{5926EEB8-60A2-4558-BD7C-528CE20F5331}">
      <dgm:prSet/>
      <dgm:spPr/>
      <dgm:t>
        <a:bodyPr/>
        <a:lstStyle/>
        <a:p>
          <a:endParaRPr lang="en-US">
            <a:latin typeface="Times New Roman" panose="02020603050405020304" pitchFamily="18" charset="0"/>
            <a:ea typeface="EB Garamond" panose="00000500000000000000" pitchFamily="2" charset="0"/>
            <a:cs typeface="Times New Roman" panose="02020603050405020304" pitchFamily="18" charset="0"/>
          </a:endParaRPr>
        </a:p>
      </dgm:t>
    </dgm:pt>
    <dgm:pt modelId="{B5A01034-7759-43A7-9B39-B2AF497ACDBF}">
      <dgm:prSet phldrT="[Text]"/>
      <dgm:spPr>
        <a:solidFill>
          <a:srgbClr val="85200C"/>
        </a:solidFill>
      </dgm:spPr>
      <dgm:t>
        <a:bodyPr/>
        <a:lstStyle/>
        <a:p>
          <a:r>
            <a:rPr lang="en-US" dirty="0">
              <a:latin typeface="Times New Roman" panose="02020603050405020304" pitchFamily="18" charset="0"/>
              <a:ea typeface="EB Garamond" panose="00000500000000000000" pitchFamily="2" charset="0"/>
              <a:cs typeface="Times New Roman" panose="02020603050405020304" pitchFamily="18" charset="0"/>
            </a:rPr>
            <a:t>Mid-Term</a:t>
          </a:r>
        </a:p>
      </dgm:t>
    </dgm:pt>
    <dgm:pt modelId="{0ACE696D-654E-42E9-B7ED-8F7587D0E486}" type="parTrans" cxnId="{66D73926-D664-4838-9061-DB06120F4B92}">
      <dgm:prSet/>
      <dgm:spPr/>
      <dgm:t>
        <a:bodyPr/>
        <a:lstStyle/>
        <a:p>
          <a:endParaRPr lang="en-US">
            <a:latin typeface="Times New Roman" panose="02020603050405020304" pitchFamily="18" charset="0"/>
            <a:ea typeface="EB Garamond" panose="00000500000000000000" pitchFamily="2" charset="0"/>
            <a:cs typeface="Times New Roman" panose="02020603050405020304" pitchFamily="18" charset="0"/>
          </a:endParaRPr>
        </a:p>
      </dgm:t>
    </dgm:pt>
    <dgm:pt modelId="{862605A0-5031-45BA-A39D-8E76E36E5A49}" type="sibTrans" cxnId="{66D73926-D664-4838-9061-DB06120F4B92}">
      <dgm:prSet/>
      <dgm:spPr/>
      <dgm:t>
        <a:bodyPr/>
        <a:lstStyle/>
        <a:p>
          <a:endParaRPr lang="en-US">
            <a:latin typeface="Times New Roman" panose="02020603050405020304" pitchFamily="18" charset="0"/>
            <a:ea typeface="EB Garamond" panose="00000500000000000000" pitchFamily="2" charset="0"/>
            <a:cs typeface="Times New Roman" panose="02020603050405020304" pitchFamily="18" charset="0"/>
          </a:endParaRPr>
        </a:p>
      </dgm:t>
    </dgm:pt>
    <dgm:pt modelId="{781E3874-AEF6-4695-9533-D64B425B2ECA}">
      <dgm:prSet phldrT="[Text]" custT="1"/>
      <dgm:spPr/>
      <dgm:t>
        <a:bodyPr/>
        <a:lstStyle/>
        <a:p>
          <a:r>
            <a:rPr lang="en-US" sz="2200" dirty="0">
              <a:latin typeface="Times New Roman" panose="02020603050405020304" pitchFamily="18" charset="0"/>
              <a:ea typeface="EB Garamond" panose="00000500000000000000" pitchFamily="2" charset="0"/>
              <a:cs typeface="Times New Roman" panose="02020603050405020304" pitchFamily="18" charset="0"/>
            </a:rPr>
            <a:t>Diversify your pool of potential advocates and communicate the importance of advocacy to them.</a:t>
          </a:r>
        </a:p>
      </dgm:t>
    </dgm:pt>
    <dgm:pt modelId="{3E4EB2B9-98D2-4D25-9E0A-4356339F5438}" type="parTrans" cxnId="{4168C2B9-D241-4F7F-A746-6FAEDAE43394}">
      <dgm:prSet/>
      <dgm:spPr/>
      <dgm:t>
        <a:bodyPr/>
        <a:lstStyle/>
        <a:p>
          <a:endParaRPr lang="en-US">
            <a:latin typeface="Times New Roman" panose="02020603050405020304" pitchFamily="18" charset="0"/>
            <a:ea typeface="EB Garamond" panose="00000500000000000000" pitchFamily="2" charset="0"/>
            <a:cs typeface="Times New Roman" panose="02020603050405020304" pitchFamily="18" charset="0"/>
          </a:endParaRPr>
        </a:p>
      </dgm:t>
    </dgm:pt>
    <dgm:pt modelId="{A7D91AC0-6622-40C3-9460-F30F91438799}" type="sibTrans" cxnId="{4168C2B9-D241-4F7F-A746-6FAEDAE43394}">
      <dgm:prSet/>
      <dgm:spPr/>
      <dgm:t>
        <a:bodyPr/>
        <a:lstStyle/>
        <a:p>
          <a:endParaRPr lang="en-US">
            <a:latin typeface="Times New Roman" panose="02020603050405020304" pitchFamily="18" charset="0"/>
            <a:ea typeface="EB Garamond" panose="00000500000000000000" pitchFamily="2" charset="0"/>
            <a:cs typeface="Times New Roman" panose="02020603050405020304" pitchFamily="18" charset="0"/>
          </a:endParaRPr>
        </a:p>
      </dgm:t>
    </dgm:pt>
    <dgm:pt modelId="{FE7C6B50-E0A6-4FD7-867A-7A53C5226E3F}">
      <dgm:prSet phldrT="[Text]"/>
      <dgm:spPr>
        <a:solidFill>
          <a:srgbClr val="A61C00"/>
        </a:solidFill>
      </dgm:spPr>
      <dgm:t>
        <a:bodyPr/>
        <a:lstStyle/>
        <a:p>
          <a:r>
            <a:rPr lang="en-US" dirty="0">
              <a:latin typeface="Times New Roman" panose="02020603050405020304" pitchFamily="18" charset="0"/>
              <a:ea typeface="EB Garamond" panose="00000500000000000000" pitchFamily="2" charset="0"/>
              <a:cs typeface="Times New Roman" panose="02020603050405020304" pitchFamily="18" charset="0"/>
            </a:rPr>
            <a:t>Long-Term</a:t>
          </a:r>
        </a:p>
      </dgm:t>
    </dgm:pt>
    <dgm:pt modelId="{E1C1683A-8C26-4FC2-950E-03B3961AEDAD}" type="parTrans" cxnId="{7A484F90-39EF-4747-9119-BC4BD4D56F84}">
      <dgm:prSet/>
      <dgm:spPr/>
      <dgm:t>
        <a:bodyPr/>
        <a:lstStyle/>
        <a:p>
          <a:endParaRPr lang="en-US">
            <a:latin typeface="Times New Roman" panose="02020603050405020304" pitchFamily="18" charset="0"/>
            <a:ea typeface="EB Garamond" panose="00000500000000000000" pitchFamily="2" charset="0"/>
            <a:cs typeface="Times New Roman" panose="02020603050405020304" pitchFamily="18" charset="0"/>
          </a:endParaRPr>
        </a:p>
      </dgm:t>
    </dgm:pt>
    <dgm:pt modelId="{81F98355-B085-4A28-97C1-5AA6C769FD1F}" type="sibTrans" cxnId="{7A484F90-39EF-4747-9119-BC4BD4D56F84}">
      <dgm:prSet/>
      <dgm:spPr/>
      <dgm:t>
        <a:bodyPr/>
        <a:lstStyle/>
        <a:p>
          <a:endParaRPr lang="en-US">
            <a:latin typeface="Times New Roman" panose="02020603050405020304" pitchFamily="18" charset="0"/>
            <a:ea typeface="EB Garamond" panose="00000500000000000000" pitchFamily="2" charset="0"/>
            <a:cs typeface="Times New Roman" panose="02020603050405020304" pitchFamily="18" charset="0"/>
          </a:endParaRPr>
        </a:p>
      </dgm:t>
    </dgm:pt>
    <dgm:pt modelId="{90A75338-CB22-47CD-B080-B1FD84D187F5}">
      <dgm:prSet phldrT="[Text]" custT="1"/>
      <dgm:spPr/>
      <dgm:t>
        <a:bodyPr/>
        <a:lstStyle/>
        <a:p>
          <a:r>
            <a:rPr lang="en-US" sz="2200" dirty="0">
              <a:latin typeface="Times New Roman" panose="02020603050405020304" pitchFamily="18" charset="0"/>
              <a:ea typeface="EB Garamond" panose="00000500000000000000" pitchFamily="2" charset="0"/>
              <a:cs typeface="Times New Roman" panose="02020603050405020304" pitchFamily="18" charset="0"/>
            </a:rPr>
            <a:t>Develop an advocacy plan that prioritizes strategies for communicating the value of tourism.</a:t>
          </a:r>
        </a:p>
      </dgm:t>
    </dgm:pt>
    <dgm:pt modelId="{436D5E3C-E940-45BA-B78D-7847E4434EF6}" type="parTrans" cxnId="{83823F27-AB0E-450B-BD32-CD0061DFBFC7}">
      <dgm:prSet/>
      <dgm:spPr/>
      <dgm:t>
        <a:bodyPr/>
        <a:lstStyle/>
        <a:p>
          <a:endParaRPr lang="en-US">
            <a:latin typeface="Times New Roman" panose="02020603050405020304" pitchFamily="18" charset="0"/>
            <a:ea typeface="EB Garamond" panose="00000500000000000000" pitchFamily="2" charset="0"/>
            <a:cs typeface="Times New Roman" panose="02020603050405020304" pitchFamily="18" charset="0"/>
          </a:endParaRPr>
        </a:p>
      </dgm:t>
    </dgm:pt>
    <dgm:pt modelId="{A211BDCA-5453-49B4-934F-8E278D08299E}" type="sibTrans" cxnId="{83823F27-AB0E-450B-BD32-CD0061DFBFC7}">
      <dgm:prSet/>
      <dgm:spPr/>
      <dgm:t>
        <a:bodyPr/>
        <a:lstStyle/>
        <a:p>
          <a:endParaRPr lang="en-US">
            <a:latin typeface="Times New Roman" panose="02020603050405020304" pitchFamily="18" charset="0"/>
            <a:ea typeface="EB Garamond" panose="00000500000000000000" pitchFamily="2" charset="0"/>
            <a:cs typeface="Times New Roman" panose="02020603050405020304" pitchFamily="18" charset="0"/>
          </a:endParaRPr>
        </a:p>
      </dgm:t>
    </dgm:pt>
    <dgm:pt modelId="{AE0E6075-2BEE-44AD-A7AE-07107F90D004}" type="pres">
      <dgm:prSet presAssocID="{FB986700-56BF-42FF-BD6A-C4FBD03CE16E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F8385C99-1B12-4D18-956C-A74FF908C64F}" type="pres">
      <dgm:prSet presAssocID="{CB9EA0A7-9F61-4CAA-A680-F6436BC88773}" presName="horFlow" presStyleCnt="0"/>
      <dgm:spPr/>
    </dgm:pt>
    <dgm:pt modelId="{19D43DE7-4128-46C5-8DDD-CA73FA2D9716}" type="pres">
      <dgm:prSet presAssocID="{CB9EA0A7-9F61-4CAA-A680-F6436BC88773}" presName="bigChev" presStyleLbl="node1" presStyleIdx="0" presStyleCnt="3"/>
      <dgm:spPr/>
    </dgm:pt>
    <dgm:pt modelId="{00E40FC1-1830-40A1-9E7D-81622FAC968D}" type="pres">
      <dgm:prSet presAssocID="{77F094B6-6E57-4D94-A98D-216BB78A5205}" presName="parTrans" presStyleCnt="0"/>
      <dgm:spPr/>
    </dgm:pt>
    <dgm:pt modelId="{829E4E76-50D2-4D5B-8FA1-1BC882845030}" type="pres">
      <dgm:prSet presAssocID="{6D06A6A3-DFFE-40FE-9924-FBCA1C23054F}" presName="node" presStyleLbl="alignAccFollowNode1" presStyleIdx="0" presStyleCnt="3" custScaleX="457177">
        <dgm:presLayoutVars>
          <dgm:bulletEnabled val="1"/>
        </dgm:presLayoutVars>
      </dgm:prSet>
      <dgm:spPr/>
    </dgm:pt>
    <dgm:pt modelId="{03D03B23-E21D-49BF-9071-2D82D9EAA101}" type="pres">
      <dgm:prSet presAssocID="{CB9EA0A7-9F61-4CAA-A680-F6436BC88773}" presName="vSp" presStyleCnt="0"/>
      <dgm:spPr/>
    </dgm:pt>
    <dgm:pt modelId="{C045BB18-975E-4551-9E92-46A9717D22A9}" type="pres">
      <dgm:prSet presAssocID="{B5A01034-7759-43A7-9B39-B2AF497ACDBF}" presName="horFlow" presStyleCnt="0"/>
      <dgm:spPr/>
    </dgm:pt>
    <dgm:pt modelId="{19FA79E0-AFC0-4809-B8FB-02DBC5599CE9}" type="pres">
      <dgm:prSet presAssocID="{B5A01034-7759-43A7-9B39-B2AF497ACDBF}" presName="bigChev" presStyleLbl="node1" presStyleIdx="1" presStyleCnt="3"/>
      <dgm:spPr/>
    </dgm:pt>
    <dgm:pt modelId="{5DE53ED6-BD3E-42D1-9184-D3E4FFB10021}" type="pres">
      <dgm:prSet presAssocID="{3E4EB2B9-98D2-4D25-9E0A-4356339F5438}" presName="parTrans" presStyleCnt="0"/>
      <dgm:spPr/>
    </dgm:pt>
    <dgm:pt modelId="{466A5AD7-D343-4436-97E5-5745CE462BAC}" type="pres">
      <dgm:prSet presAssocID="{781E3874-AEF6-4695-9533-D64B425B2ECA}" presName="node" presStyleLbl="alignAccFollowNode1" presStyleIdx="1" presStyleCnt="3" custScaleX="457177">
        <dgm:presLayoutVars>
          <dgm:bulletEnabled val="1"/>
        </dgm:presLayoutVars>
      </dgm:prSet>
      <dgm:spPr/>
    </dgm:pt>
    <dgm:pt modelId="{09E4511D-5E40-41E3-AAF4-F7DDF386F1D1}" type="pres">
      <dgm:prSet presAssocID="{B5A01034-7759-43A7-9B39-B2AF497ACDBF}" presName="vSp" presStyleCnt="0"/>
      <dgm:spPr/>
    </dgm:pt>
    <dgm:pt modelId="{68F76CEB-0DEA-487A-B605-3A5046206DD4}" type="pres">
      <dgm:prSet presAssocID="{FE7C6B50-E0A6-4FD7-867A-7A53C5226E3F}" presName="horFlow" presStyleCnt="0"/>
      <dgm:spPr/>
    </dgm:pt>
    <dgm:pt modelId="{A1BD5322-6393-4AFD-9EFE-925A7AD84EE6}" type="pres">
      <dgm:prSet presAssocID="{FE7C6B50-E0A6-4FD7-867A-7A53C5226E3F}" presName="bigChev" presStyleLbl="node1" presStyleIdx="2" presStyleCnt="3"/>
      <dgm:spPr/>
    </dgm:pt>
    <dgm:pt modelId="{FDC69381-3C59-4150-AA43-A4EF721ABA35}" type="pres">
      <dgm:prSet presAssocID="{436D5E3C-E940-45BA-B78D-7847E4434EF6}" presName="parTrans" presStyleCnt="0"/>
      <dgm:spPr/>
    </dgm:pt>
    <dgm:pt modelId="{E818A837-3E74-48EF-AB04-9512C4B278B9}" type="pres">
      <dgm:prSet presAssocID="{90A75338-CB22-47CD-B080-B1FD84D187F5}" presName="node" presStyleLbl="alignAccFollowNode1" presStyleIdx="2" presStyleCnt="3" custScaleX="457177">
        <dgm:presLayoutVars>
          <dgm:bulletEnabled val="1"/>
        </dgm:presLayoutVars>
      </dgm:prSet>
      <dgm:spPr/>
    </dgm:pt>
  </dgm:ptLst>
  <dgm:cxnLst>
    <dgm:cxn modelId="{69002F11-A196-43F3-B4DC-0A037BD7C325}" type="presOf" srcId="{6D06A6A3-DFFE-40FE-9924-FBCA1C23054F}" destId="{829E4E76-50D2-4D5B-8FA1-1BC882845030}" srcOrd="0" destOrd="0" presId="urn:microsoft.com/office/officeart/2005/8/layout/lProcess3"/>
    <dgm:cxn modelId="{66D73926-D664-4838-9061-DB06120F4B92}" srcId="{FB986700-56BF-42FF-BD6A-C4FBD03CE16E}" destId="{B5A01034-7759-43A7-9B39-B2AF497ACDBF}" srcOrd="1" destOrd="0" parTransId="{0ACE696D-654E-42E9-B7ED-8F7587D0E486}" sibTransId="{862605A0-5031-45BA-A39D-8E76E36E5A49}"/>
    <dgm:cxn modelId="{83823F27-AB0E-450B-BD32-CD0061DFBFC7}" srcId="{FE7C6B50-E0A6-4FD7-867A-7A53C5226E3F}" destId="{90A75338-CB22-47CD-B080-B1FD84D187F5}" srcOrd="0" destOrd="0" parTransId="{436D5E3C-E940-45BA-B78D-7847E4434EF6}" sibTransId="{A211BDCA-5453-49B4-934F-8E278D08299E}"/>
    <dgm:cxn modelId="{C39F7928-6D64-4DF5-8E61-BBB9EC0F9938}" type="presOf" srcId="{FE7C6B50-E0A6-4FD7-867A-7A53C5226E3F}" destId="{A1BD5322-6393-4AFD-9EFE-925A7AD84EE6}" srcOrd="0" destOrd="0" presId="urn:microsoft.com/office/officeart/2005/8/layout/lProcess3"/>
    <dgm:cxn modelId="{FC371D3D-8631-4983-B841-1A996B8C1B01}" type="presOf" srcId="{781E3874-AEF6-4695-9533-D64B425B2ECA}" destId="{466A5AD7-D343-4436-97E5-5745CE462BAC}" srcOrd="0" destOrd="0" presId="urn:microsoft.com/office/officeart/2005/8/layout/lProcess3"/>
    <dgm:cxn modelId="{37FD176E-5EB6-43E8-BE96-F6BA7BA2C26C}" srcId="{FB986700-56BF-42FF-BD6A-C4FBD03CE16E}" destId="{CB9EA0A7-9F61-4CAA-A680-F6436BC88773}" srcOrd="0" destOrd="0" parTransId="{9CE6630B-538E-464F-909E-9732EC9FD863}" sibTransId="{A2D5D67B-532B-4576-BB91-22157C6FFD80}"/>
    <dgm:cxn modelId="{E262547C-1D6D-4E48-AAE5-B07B6CB849D4}" type="presOf" srcId="{FB986700-56BF-42FF-BD6A-C4FBD03CE16E}" destId="{AE0E6075-2BEE-44AD-A7AE-07107F90D004}" srcOrd="0" destOrd="0" presId="urn:microsoft.com/office/officeart/2005/8/layout/lProcess3"/>
    <dgm:cxn modelId="{1C63C37C-4229-4585-AF24-726BA3D24D62}" type="presOf" srcId="{B5A01034-7759-43A7-9B39-B2AF497ACDBF}" destId="{19FA79E0-AFC0-4809-B8FB-02DBC5599CE9}" srcOrd="0" destOrd="0" presId="urn:microsoft.com/office/officeart/2005/8/layout/lProcess3"/>
    <dgm:cxn modelId="{7A484F90-39EF-4747-9119-BC4BD4D56F84}" srcId="{FB986700-56BF-42FF-BD6A-C4FBD03CE16E}" destId="{FE7C6B50-E0A6-4FD7-867A-7A53C5226E3F}" srcOrd="2" destOrd="0" parTransId="{E1C1683A-8C26-4FC2-950E-03B3961AEDAD}" sibTransId="{81F98355-B085-4A28-97C1-5AA6C769FD1F}"/>
    <dgm:cxn modelId="{5926EEB8-60A2-4558-BD7C-528CE20F5331}" srcId="{CB9EA0A7-9F61-4CAA-A680-F6436BC88773}" destId="{6D06A6A3-DFFE-40FE-9924-FBCA1C23054F}" srcOrd="0" destOrd="0" parTransId="{77F094B6-6E57-4D94-A98D-216BB78A5205}" sibTransId="{A52886D2-E123-4071-8951-FB1CB2F88111}"/>
    <dgm:cxn modelId="{4168C2B9-D241-4F7F-A746-6FAEDAE43394}" srcId="{B5A01034-7759-43A7-9B39-B2AF497ACDBF}" destId="{781E3874-AEF6-4695-9533-D64B425B2ECA}" srcOrd="0" destOrd="0" parTransId="{3E4EB2B9-98D2-4D25-9E0A-4356339F5438}" sibTransId="{A7D91AC0-6622-40C3-9460-F30F91438799}"/>
    <dgm:cxn modelId="{F03B35FA-95F6-4668-A516-503F40DFB273}" type="presOf" srcId="{90A75338-CB22-47CD-B080-B1FD84D187F5}" destId="{E818A837-3E74-48EF-AB04-9512C4B278B9}" srcOrd="0" destOrd="0" presId="urn:microsoft.com/office/officeart/2005/8/layout/lProcess3"/>
    <dgm:cxn modelId="{58F7A4FD-E7EC-413B-9528-A108AAF800CC}" type="presOf" srcId="{CB9EA0A7-9F61-4CAA-A680-F6436BC88773}" destId="{19D43DE7-4128-46C5-8DDD-CA73FA2D9716}" srcOrd="0" destOrd="0" presId="urn:microsoft.com/office/officeart/2005/8/layout/lProcess3"/>
    <dgm:cxn modelId="{8151E62A-0DD6-465A-8CBE-A6F193B33452}" type="presParOf" srcId="{AE0E6075-2BEE-44AD-A7AE-07107F90D004}" destId="{F8385C99-1B12-4D18-956C-A74FF908C64F}" srcOrd="0" destOrd="0" presId="urn:microsoft.com/office/officeart/2005/8/layout/lProcess3"/>
    <dgm:cxn modelId="{ED345242-1638-45AC-83B5-84197B07622C}" type="presParOf" srcId="{F8385C99-1B12-4D18-956C-A74FF908C64F}" destId="{19D43DE7-4128-46C5-8DDD-CA73FA2D9716}" srcOrd="0" destOrd="0" presId="urn:microsoft.com/office/officeart/2005/8/layout/lProcess3"/>
    <dgm:cxn modelId="{E76FBFB6-5781-45E0-8BEF-EE9EFF8EF9C3}" type="presParOf" srcId="{F8385C99-1B12-4D18-956C-A74FF908C64F}" destId="{00E40FC1-1830-40A1-9E7D-81622FAC968D}" srcOrd="1" destOrd="0" presId="urn:microsoft.com/office/officeart/2005/8/layout/lProcess3"/>
    <dgm:cxn modelId="{EEAFB5E6-AC11-4076-9343-99381E1F59AA}" type="presParOf" srcId="{F8385C99-1B12-4D18-956C-A74FF908C64F}" destId="{829E4E76-50D2-4D5B-8FA1-1BC882845030}" srcOrd="2" destOrd="0" presId="urn:microsoft.com/office/officeart/2005/8/layout/lProcess3"/>
    <dgm:cxn modelId="{837272B1-18F2-4DBD-B409-A27F4F54A7FE}" type="presParOf" srcId="{AE0E6075-2BEE-44AD-A7AE-07107F90D004}" destId="{03D03B23-E21D-49BF-9071-2D82D9EAA101}" srcOrd="1" destOrd="0" presId="urn:microsoft.com/office/officeart/2005/8/layout/lProcess3"/>
    <dgm:cxn modelId="{0698529B-A0CA-4C3F-A8DE-2EB03B7CCCE7}" type="presParOf" srcId="{AE0E6075-2BEE-44AD-A7AE-07107F90D004}" destId="{C045BB18-975E-4551-9E92-46A9717D22A9}" srcOrd="2" destOrd="0" presId="urn:microsoft.com/office/officeart/2005/8/layout/lProcess3"/>
    <dgm:cxn modelId="{F6ED70A7-EF67-44D8-A32B-2070DEF881DD}" type="presParOf" srcId="{C045BB18-975E-4551-9E92-46A9717D22A9}" destId="{19FA79E0-AFC0-4809-B8FB-02DBC5599CE9}" srcOrd="0" destOrd="0" presId="urn:microsoft.com/office/officeart/2005/8/layout/lProcess3"/>
    <dgm:cxn modelId="{B0BD7D3D-86AD-4E61-AD1B-072BF93FBC4E}" type="presParOf" srcId="{C045BB18-975E-4551-9E92-46A9717D22A9}" destId="{5DE53ED6-BD3E-42D1-9184-D3E4FFB10021}" srcOrd="1" destOrd="0" presId="urn:microsoft.com/office/officeart/2005/8/layout/lProcess3"/>
    <dgm:cxn modelId="{077CA0E5-E8C8-4579-A012-C6F90753C9DB}" type="presParOf" srcId="{C045BB18-975E-4551-9E92-46A9717D22A9}" destId="{466A5AD7-D343-4436-97E5-5745CE462BAC}" srcOrd="2" destOrd="0" presId="urn:microsoft.com/office/officeart/2005/8/layout/lProcess3"/>
    <dgm:cxn modelId="{22C9B23C-D143-44A7-B416-F5AEE4CE9B81}" type="presParOf" srcId="{AE0E6075-2BEE-44AD-A7AE-07107F90D004}" destId="{09E4511D-5E40-41E3-AAF4-F7DDF386F1D1}" srcOrd="3" destOrd="0" presId="urn:microsoft.com/office/officeart/2005/8/layout/lProcess3"/>
    <dgm:cxn modelId="{1E3434E2-A084-4E9C-B280-A61C1F81BFC0}" type="presParOf" srcId="{AE0E6075-2BEE-44AD-A7AE-07107F90D004}" destId="{68F76CEB-0DEA-487A-B605-3A5046206DD4}" srcOrd="4" destOrd="0" presId="urn:microsoft.com/office/officeart/2005/8/layout/lProcess3"/>
    <dgm:cxn modelId="{593DFBDC-269A-4663-9CB3-D6D4B475ACC2}" type="presParOf" srcId="{68F76CEB-0DEA-487A-B605-3A5046206DD4}" destId="{A1BD5322-6393-4AFD-9EFE-925A7AD84EE6}" srcOrd="0" destOrd="0" presId="urn:microsoft.com/office/officeart/2005/8/layout/lProcess3"/>
    <dgm:cxn modelId="{B15F8F0E-8261-412A-9315-87AFE3F9E1AC}" type="presParOf" srcId="{68F76CEB-0DEA-487A-B605-3A5046206DD4}" destId="{FDC69381-3C59-4150-AA43-A4EF721ABA35}" srcOrd="1" destOrd="0" presId="urn:microsoft.com/office/officeart/2005/8/layout/lProcess3"/>
    <dgm:cxn modelId="{43413D3A-C0D7-486F-AE0B-7954EC965B81}" type="presParOf" srcId="{68F76CEB-0DEA-487A-B605-3A5046206DD4}" destId="{E818A837-3E74-48EF-AB04-9512C4B278B9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D43DE7-4128-46C5-8DDD-CA73FA2D9716}">
      <dsp:nvSpPr>
        <dsp:cNvPr id="0" name=""/>
        <dsp:cNvSpPr/>
      </dsp:nvSpPr>
      <dsp:spPr>
        <a:xfrm>
          <a:off x="539" y="1157813"/>
          <a:ext cx="1862063" cy="744825"/>
        </a:xfrm>
        <a:prstGeom prst="chevron">
          <a:avLst/>
        </a:prstGeom>
        <a:solidFill>
          <a:srgbClr val="5B0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Times New Roman" panose="02020603050405020304" pitchFamily="18" charset="0"/>
              <a:ea typeface="EB Garamond" panose="00000500000000000000" pitchFamily="2" charset="0"/>
              <a:cs typeface="Times New Roman" panose="02020603050405020304" pitchFamily="18" charset="0"/>
            </a:rPr>
            <a:t>Short-Term</a:t>
          </a:r>
        </a:p>
      </dsp:txBody>
      <dsp:txXfrm>
        <a:off x="372952" y="1157813"/>
        <a:ext cx="1117238" cy="744825"/>
      </dsp:txXfrm>
    </dsp:sp>
    <dsp:sp modelId="{829E4E76-50D2-4D5B-8FA1-1BC882845030}">
      <dsp:nvSpPr>
        <dsp:cNvPr id="0" name=""/>
        <dsp:cNvSpPr/>
      </dsp:nvSpPr>
      <dsp:spPr>
        <a:xfrm>
          <a:off x="1620533" y="1221123"/>
          <a:ext cx="7065727" cy="618204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13970" rIns="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Times New Roman" panose="02020603050405020304" pitchFamily="18" charset="0"/>
              <a:ea typeface="EB Garamond" panose="00000500000000000000" pitchFamily="2" charset="0"/>
              <a:cs typeface="Times New Roman" panose="02020603050405020304" pitchFamily="18" charset="0"/>
            </a:rPr>
            <a:t>Establish and share your definition of advocacy with your board, employees, and other stakeholders.</a:t>
          </a:r>
        </a:p>
      </dsp:txBody>
      <dsp:txXfrm>
        <a:off x="1929635" y="1221123"/>
        <a:ext cx="6447523" cy="618204"/>
      </dsp:txXfrm>
    </dsp:sp>
    <dsp:sp modelId="{19FA79E0-AFC0-4809-B8FB-02DBC5599CE9}">
      <dsp:nvSpPr>
        <dsp:cNvPr id="0" name=""/>
        <dsp:cNvSpPr/>
      </dsp:nvSpPr>
      <dsp:spPr>
        <a:xfrm>
          <a:off x="539" y="2006913"/>
          <a:ext cx="1862063" cy="744825"/>
        </a:xfrm>
        <a:prstGeom prst="chevron">
          <a:avLst/>
        </a:prstGeom>
        <a:solidFill>
          <a:srgbClr val="85200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Times New Roman" panose="02020603050405020304" pitchFamily="18" charset="0"/>
              <a:ea typeface="EB Garamond" panose="00000500000000000000" pitchFamily="2" charset="0"/>
              <a:cs typeface="Times New Roman" panose="02020603050405020304" pitchFamily="18" charset="0"/>
            </a:rPr>
            <a:t>Mid-Term</a:t>
          </a:r>
        </a:p>
      </dsp:txBody>
      <dsp:txXfrm>
        <a:off x="372952" y="2006913"/>
        <a:ext cx="1117238" cy="744825"/>
      </dsp:txXfrm>
    </dsp:sp>
    <dsp:sp modelId="{466A5AD7-D343-4436-97E5-5745CE462BAC}">
      <dsp:nvSpPr>
        <dsp:cNvPr id="0" name=""/>
        <dsp:cNvSpPr/>
      </dsp:nvSpPr>
      <dsp:spPr>
        <a:xfrm>
          <a:off x="1620533" y="2070224"/>
          <a:ext cx="7065727" cy="618204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13970" rIns="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Times New Roman" panose="02020603050405020304" pitchFamily="18" charset="0"/>
              <a:ea typeface="EB Garamond" panose="00000500000000000000" pitchFamily="2" charset="0"/>
              <a:cs typeface="Times New Roman" panose="02020603050405020304" pitchFamily="18" charset="0"/>
            </a:rPr>
            <a:t>Diversify your pool of potential advocates and communicate the importance of advocacy to them.</a:t>
          </a:r>
        </a:p>
      </dsp:txBody>
      <dsp:txXfrm>
        <a:off x="1929635" y="2070224"/>
        <a:ext cx="6447523" cy="618204"/>
      </dsp:txXfrm>
    </dsp:sp>
    <dsp:sp modelId="{A1BD5322-6393-4AFD-9EFE-925A7AD84EE6}">
      <dsp:nvSpPr>
        <dsp:cNvPr id="0" name=""/>
        <dsp:cNvSpPr/>
      </dsp:nvSpPr>
      <dsp:spPr>
        <a:xfrm>
          <a:off x="539" y="2856014"/>
          <a:ext cx="1862063" cy="744825"/>
        </a:xfrm>
        <a:prstGeom prst="chevron">
          <a:avLst/>
        </a:prstGeom>
        <a:solidFill>
          <a:srgbClr val="A61C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Times New Roman" panose="02020603050405020304" pitchFamily="18" charset="0"/>
              <a:ea typeface="EB Garamond" panose="00000500000000000000" pitchFamily="2" charset="0"/>
              <a:cs typeface="Times New Roman" panose="02020603050405020304" pitchFamily="18" charset="0"/>
            </a:rPr>
            <a:t>Long-Term</a:t>
          </a:r>
        </a:p>
      </dsp:txBody>
      <dsp:txXfrm>
        <a:off x="372952" y="2856014"/>
        <a:ext cx="1117238" cy="744825"/>
      </dsp:txXfrm>
    </dsp:sp>
    <dsp:sp modelId="{E818A837-3E74-48EF-AB04-9512C4B278B9}">
      <dsp:nvSpPr>
        <dsp:cNvPr id="0" name=""/>
        <dsp:cNvSpPr/>
      </dsp:nvSpPr>
      <dsp:spPr>
        <a:xfrm>
          <a:off x="1620533" y="2919324"/>
          <a:ext cx="7065727" cy="618204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13970" rIns="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Times New Roman" panose="02020603050405020304" pitchFamily="18" charset="0"/>
              <a:ea typeface="EB Garamond" panose="00000500000000000000" pitchFamily="2" charset="0"/>
              <a:cs typeface="Times New Roman" panose="02020603050405020304" pitchFamily="18" charset="0"/>
            </a:rPr>
            <a:t>Develop an advocacy plan that prioritizes strategies for communicating the value of tourism.</a:t>
          </a:r>
        </a:p>
      </dsp:txBody>
      <dsp:txXfrm>
        <a:off x="1929635" y="2919324"/>
        <a:ext cx="6447523" cy="6182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5684E1E-E540-AC43-BC13-F90D5530553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041BA6-039E-8F4D-B7F7-3C8E20B40A7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038C9C-4B69-864E-9EEE-DFA43CC144D2}" type="datetimeFigureOut">
              <a:rPr lang="en-US" smtClean="0"/>
              <a:t>9/27/22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469921-4617-FB4C-9847-172FF830234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50DCBB-D829-754E-9E76-36A9E36432E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947A92-5E9C-F94E-8B11-4D34C67AD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2213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D9A61E-B1D6-C34D-A321-B3E90F6DE630}" type="datetimeFigureOut">
              <a:rPr lang="en-US" smtClean="0"/>
              <a:t>9/27/22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A3E603-0EE4-3042-9661-047EB577E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949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A3E603-0EE4-3042-9661-047EB577E4A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1643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595959"/>
                </a:solidFill>
                <a:latin typeface="EB Garamond" panose="00000500000000000000" pitchFamily="2" charset="0"/>
                <a:ea typeface="EB Garamond" panose="00000500000000000000" pitchFamily="2" charset="0"/>
              </a:rPr>
              <a:t>SPEAKER NOTES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595959"/>
                </a:solidFill>
                <a:latin typeface="EB Garamond" panose="00000500000000000000" pitchFamily="2" charset="0"/>
                <a:ea typeface="EB Garamond" panose="00000500000000000000" pitchFamily="2" charset="0"/>
              </a:rPr>
              <a:t>The work shared here resulted from a study conducted by Dr. Ashley Schroeder and Dr. Whitney Knollenberg.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595959"/>
                </a:solidFill>
                <a:latin typeface="EB Garamond" panose="00000500000000000000" pitchFamily="2" charset="0"/>
                <a:ea typeface="EB Garamond" panose="00000500000000000000" pitchFamily="2" charset="0"/>
              </a:rPr>
              <a:t>They conducted interviews with 26 state level tourism leaders to better understand how we can plan for advocacy efforts.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595959"/>
                </a:solidFill>
                <a:latin typeface="EB Garamond" panose="00000500000000000000" pitchFamily="2" charset="0"/>
                <a:ea typeface="EB Garamond" panose="00000500000000000000" pitchFamily="2" charset="0"/>
              </a:rPr>
              <a:t>The emphasis of this work in on how we can effectively </a:t>
            </a:r>
            <a:r>
              <a:rPr lang="en-US" sz="1200" b="1" i="1" dirty="0">
                <a:solidFill>
                  <a:srgbClr val="595959"/>
                </a:solidFill>
                <a:latin typeface="EB Garamond" panose="00000500000000000000" pitchFamily="2" charset="0"/>
                <a:ea typeface="EB Garamond" panose="00000500000000000000" pitchFamily="2" charset="0"/>
              </a:rPr>
              <a:t>plan </a:t>
            </a:r>
            <a:r>
              <a:rPr lang="en-US" sz="1200" dirty="0">
                <a:solidFill>
                  <a:srgbClr val="595959"/>
                </a:solidFill>
                <a:latin typeface="EB Garamond" panose="00000500000000000000" pitchFamily="2" charset="0"/>
                <a:ea typeface="EB Garamond" panose="00000500000000000000" pitchFamily="2" charset="0"/>
              </a:rPr>
              <a:t>for advocacy efforts, not necessarily the outcomes of advocacy.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595959"/>
                </a:solidFill>
                <a:latin typeface="EB Garamond" panose="00000500000000000000" pitchFamily="2" charset="0"/>
                <a:ea typeface="EB Garamond" panose="00000500000000000000" pitchFamily="2" charset="0"/>
              </a:rPr>
              <a:t>The findings presented today focus on how communicating the value of tourism through advocacy.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rgbClr val="595959"/>
              </a:solidFill>
              <a:latin typeface="EB Garamond" panose="00000500000000000000" pitchFamily="2" charset="0"/>
              <a:ea typeface="EB Garamond" panose="000005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A3E603-0EE4-3042-9661-047EB577E4A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0667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1200" dirty="0">
                <a:solidFill>
                  <a:srgbClr val="595959"/>
                </a:solidFill>
                <a:latin typeface="EB Garamond" panose="00000500000000000000" pitchFamily="2" charset="0"/>
              </a:rPr>
              <a:t>SPEAKER NOTES: </a:t>
            </a:r>
          </a:p>
          <a:p>
            <a:pPr>
              <a:lnSpc>
                <a:spcPct val="100000"/>
              </a:lnSpc>
            </a:pPr>
            <a:r>
              <a:rPr lang="en-US" sz="1200" dirty="0">
                <a:solidFill>
                  <a:srgbClr val="595959"/>
                </a:solidFill>
                <a:latin typeface="EB Garamond" panose="00000500000000000000" pitchFamily="2" charset="0"/>
              </a:rPr>
              <a:t>To achieve this understanding, the tourism industry needs to be </a:t>
            </a:r>
            <a:r>
              <a:rPr lang="en-US" sz="1200" b="1" i="1" dirty="0">
                <a:solidFill>
                  <a:srgbClr val="595959"/>
                </a:solidFill>
                <a:latin typeface="EB Garamond" panose="00000500000000000000" pitchFamily="2" charset="0"/>
              </a:rPr>
              <a:t>proactive</a:t>
            </a:r>
            <a:r>
              <a:rPr lang="en-US" sz="1200" dirty="0">
                <a:solidFill>
                  <a:srgbClr val="595959"/>
                </a:solidFill>
                <a:latin typeface="EB Garamond" panose="00000500000000000000" pitchFamily="2" charset="0"/>
              </a:rPr>
              <a:t> in its efforts to communicate the value of tourism to a </a:t>
            </a:r>
            <a:r>
              <a:rPr lang="en-US" sz="1200" b="1" i="1" dirty="0">
                <a:solidFill>
                  <a:srgbClr val="595959"/>
                </a:solidFill>
                <a:latin typeface="EB Garamond" panose="00000500000000000000" pitchFamily="2" charset="0"/>
              </a:rPr>
              <a:t>broad, diverse range of stakeholders</a:t>
            </a:r>
            <a:r>
              <a:rPr lang="en-US" sz="1200" dirty="0">
                <a:solidFill>
                  <a:srgbClr val="595959"/>
                </a:solidFill>
                <a:latin typeface="EB Garamond" panose="00000500000000000000" pitchFamily="2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595959"/>
                </a:solidFill>
                <a:latin typeface="EB Garamond" panose="00000500000000000000" pitchFamily="2" charset="0"/>
              </a:rPr>
              <a:t>Destination leaders need to be </a:t>
            </a:r>
            <a:r>
              <a:rPr lang="en-US" sz="1200" b="1" i="1" dirty="0">
                <a:solidFill>
                  <a:srgbClr val="595959"/>
                </a:solidFill>
                <a:latin typeface="EB Garamond" panose="00000500000000000000" pitchFamily="2" charset="0"/>
              </a:rPr>
              <a:t>strategic and unified</a:t>
            </a:r>
            <a:r>
              <a:rPr lang="en-US" sz="1200" dirty="0">
                <a:solidFill>
                  <a:srgbClr val="595959"/>
                </a:solidFill>
                <a:latin typeface="EB Garamond" panose="00000500000000000000" pitchFamily="2" charset="0"/>
              </a:rPr>
              <a:t> in these communication efforts, through </a:t>
            </a:r>
            <a:r>
              <a:rPr lang="en-US" sz="1200" b="1" i="1" dirty="0">
                <a:solidFill>
                  <a:srgbClr val="595959"/>
                </a:solidFill>
                <a:latin typeface="EB Garamond" panose="00000500000000000000" pitchFamily="2" charset="0"/>
              </a:rPr>
              <a:t>proactive advocacy actions</a:t>
            </a:r>
            <a:r>
              <a:rPr lang="en-US" sz="1200" dirty="0">
                <a:solidFill>
                  <a:srgbClr val="595959"/>
                </a:solidFill>
                <a:latin typeface="EB Garamond" panose="00000500000000000000" pitchFamily="2" charset="0"/>
              </a:rPr>
              <a:t>. </a:t>
            </a:r>
            <a:r>
              <a:rPr lang="en-US" sz="1200" dirty="0">
                <a:solidFill>
                  <a:srgbClr val="595959"/>
                </a:solidFill>
                <a:latin typeface="EB Garamond" panose="00000500000000000000" pitchFamily="2" charset="0"/>
                <a:ea typeface="EB Garamond" panose="00000500000000000000" pitchFamily="2" charset="0"/>
              </a:rPr>
              <a:t>Use these </a:t>
            </a:r>
            <a:r>
              <a:rPr lang="en-US" sz="1200" i="1" dirty="0">
                <a:solidFill>
                  <a:srgbClr val="595959"/>
                </a:solidFill>
                <a:latin typeface="EB Garamond" panose="00000500000000000000" pitchFamily="2" charset="0"/>
                <a:ea typeface="EB Garamond" panose="00000500000000000000" pitchFamily="2" charset="0"/>
              </a:rPr>
              <a:t>Actionable Advocacy Insights </a:t>
            </a:r>
            <a:r>
              <a:rPr lang="en-US" sz="1200" dirty="0">
                <a:solidFill>
                  <a:srgbClr val="595959"/>
                </a:solidFill>
                <a:latin typeface="EB Garamond" panose="00000500000000000000" pitchFamily="2" charset="0"/>
                <a:ea typeface="EB Garamond" panose="00000500000000000000" pitchFamily="2" charset="0"/>
              </a:rPr>
              <a:t>to develop and implement your destination’s proactive advocacy planning actions.</a:t>
            </a:r>
            <a:endParaRPr lang="en-US" sz="1200" dirty="0">
              <a:solidFill>
                <a:srgbClr val="595959"/>
              </a:solidFill>
              <a:latin typeface="EB Garamond" panose="000005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A3E603-0EE4-3042-9661-047EB577E4A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437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SPEAKER NOTES:</a:t>
            </a:r>
          </a:p>
          <a:p>
            <a:r>
              <a:rPr lang="en-US" dirty="0"/>
              <a:t>When destination community stakeholders understand the value of tourism, they prioritize and support the tourism industry.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A3E603-0EE4-3042-9661-047EB577E4A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4480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EB Garamond" panose="00000500000000000000" pitchFamily="2" charset="0"/>
                <a:ea typeface="+mn-ea"/>
                <a:cs typeface="+mn-cs"/>
              </a:rPr>
              <a:t>SPEAKER NOTES: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EB Garamond" panose="00000500000000000000" pitchFamily="2" charset="0"/>
                <a:ea typeface="+mn-ea"/>
                <a:cs typeface="+mn-cs"/>
              </a:rPr>
              <a:t>Interviews with 26 state level tourism leaders revealed many different definitions of advocacy.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EB Garamond" panose="00000500000000000000" pitchFamily="2" charset="0"/>
                <a:ea typeface="+mn-ea"/>
                <a:cs typeface="+mn-cs"/>
              </a:rPr>
              <a:t>The quotes from these interviews shown here reveal many definitions </a:t>
            </a:r>
            <a:r>
              <a:rPr lang="en-US" dirty="0"/>
              <a:t>focus on only one element of advocacy.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This limits how many organizations can participate in advocacy.</a:t>
            </a:r>
          </a:p>
          <a:p>
            <a:r>
              <a:rPr lang="en-US" dirty="0"/>
              <a:t>None of these definitions establish an outcome for advocacy actions, which can result in different expectations and priorities.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A3E603-0EE4-3042-9661-047EB577E4A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5010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dirty="0">
                <a:solidFill>
                  <a:srgbClr val="595959"/>
                </a:solidFill>
                <a:effectLst/>
                <a:latin typeface="EB Garamond" panose="00000500000000000000" pitchFamily="2" charset="0"/>
              </a:rPr>
              <a:t>SPEAKER NOTES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dirty="0">
                <a:solidFill>
                  <a:srgbClr val="595959"/>
                </a:solidFill>
                <a:effectLst/>
                <a:latin typeface="EB Garamond" panose="00000500000000000000" pitchFamily="2" charset="0"/>
              </a:rPr>
              <a:t>Here are several examples of state level leaders who define advocacy as communicating the value of tourism to stakeholders.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dirty="0">
                <a:solidFill>
                  <a:srgbClr val="595959"/>
                </a:solidFill>
                <a:effectLst/>
                <a:latin typeface="EB Garamond" panose="00000500000000000000" pitchFamily="2" charset="0"/>
              </a:rPr>
              <a:t>Defining advocacy allows us, as an industry, to work from a unified understanding of what advocacy entails in order to more effectively increase support for tourism and the benefits tourism brings to destination communities.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A3E603-0EE4-3042-9661-047EB577E4A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9651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SPEAKER NOTES:</a:t>
            </a:r>
          </a:p>
          <a:p>
            <a:r>
              <a:rPr lang="en-US" dirty="0"/>
              <a:t>Here is an ”advocacy planning to do” list for us.</a:t>
            </a:r>
          </a:p>
          <a:p>
            <a:r>
              <a:rPr lang="en-US" dirty="0"/>
              <a:t>These actions will help set a foundation of advocacy based on the definition of communicating the value of tourism to stakeholders.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A3E603-0EE4-3042-9661-047EB577E4A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8683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SPEAKER NOTES:</a:t>
            </a:r>
          </a:p>
          <a:p>
            <a:r>
              <a:rPr lang="en-US" dirty="0"/>
              <a:t>These topics of conversation are designed to help us start implementing our “advocacy planning to do list” (strategies on the previous slide).</a:t>
            </a:r>
          </a:p>
          <a:p>
            <a:r>
              <a:rPr lang="en-US" dirty="0"/>
              <a:t>Let’s take a few minutes to talk through each of these.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A3E603-0EE4-3042-9661-047EB577E4A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099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0C6703-D0F7-E745-A687-AC990D0C464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734056"/>
            <a:ext cx="9144000" cy="2387600"/>
          </a:xfrm>
        </p:spPr>
        <p:txBody>
          <a:bodyPr anchor="b"/>
          <a:lstStyle>
            <a:lvl1pPr algn="ctr">
              <a:defRPr sz="6000">
                <a:latin typeface="Impact" panose="020B080603090205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E6FFF2-58E4-794E-892D-6FF45321C2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31393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A7C03E-EF71-2C40-9E45-BF08314EE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5991633"/>
            <a:ext cx="2587831" cy="365125"/>
          </a:xfrm>
        </p:spPr>
        <p:txBody>
          <a:bodyPr/>
          <a:lstStyle/>
          <a:p>
            <a:fld id="{B4E9AFF7-6653-6A4D-A979-64D2F5BECA26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9E3E4BDB-3486-A8E9-B903-996ACDFF49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9339" y="5415400"/>
            <a:ext cx="3581097" cy="1017914"/>
          </a:xfrm>
          <a:prstGeom prst="rect">
            <a:avLst/>
          </a:prstGeom>
        </p:spPr>
      </p:pic>
      <p:pic>
        <p:nvPicPr>
          <p:cNvPr id="1029" name="Picture 5" descr="Logo :: NC State Brand">
            <a:extLst>
              <a:ext uri="{FF2B5EF4-FFF2-40B4-BE49-F238E27FC236}">
                <a16:creationId xmlns:a16="http://schemas.microsoft.com/office/drawing/2014/main" id="{B47D8B14-F249-27EC-A822-B34338A38DD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6004" y="5415400"/>
            <a:ext cx="1714967" cy="84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52F38AF-203E-2DD3-F1A4-42EA0E659F77}"/>
              </a:ext>
            </a:extLst>
          </p:cNvPr>
          <p:cNvSpPr txBox="1"/>
          <p:nvPr userDrawn="1"/>
        </p:nvSpPr>
        <p:spPr>
          <a:xfrm>
            <a:off x="2540000" y="5376810"/>
            <a:ext cx="36721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Department of Parks, Recreation and Tourism Management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E6CECA-85DE-3923-28D6-A447C13D78D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57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40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onclus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24E78-1993-A540-9F01-A28635FB48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656521"/>
            <a:ext cx="10515600" cy="2187986"/>
          </a:xfrm>
        </p:spPr>
        <p:txBody>
          <a:bodyPr anchor="t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Conclusion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C1F37B-372F-0146-A20D-449355B2540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867949"/>
            <a:ext cx="5493794" cy="1500187"/>
          </a:xfrm>
        </p:spPr>
        <p:txBody>
          <a:bodyPr anchor="b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Title</a:t>
            </a:r>
          </a:p>
          <a:p>
            <a:pPr lvl="0"/>
            <a:r>
              <a:rPr lang="en-US" dirty="0"/>
              <a:t>Email</a:t>
            </a:r>
          </a:p>
        </p:txBody>
      </p:sp>
    </p:spTree>
    <p:extLst>
      <p:ext uri="{BB962C8B-B14F-4D97-AF65-F5344CB8AC3E}">
        <p14:creationId xmlns:p14="http://schemas.microsoft.com/office/powerpoint/2010/main" val="37177766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9ED37-4F17-3341-80DD-6302FD9C03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56E732-1F86-874D-B35F-F0D15E08E9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C13372-CC48-6246-83C0-B536F3DCA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75CF31-8755-3E42-B89A-9D67D96D7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004323"/>
            <a:ext cx="2635332" cy="365125"/>
          </a:xfrm>
        </p:spPr>
        <p:txBody>
          <a:bodyPr/>
          <a:lstStyle/>
          <a:p>
            <a:fld id="{B4E9AFF7-6653-6A4D-A979-64D2F5BEC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65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24E78-1993-A540-9F01-A28635FB4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C1F37B-372F-0146-A20D-449355B254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20173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ADC64B-5CD5-7341-B6E0-9B4F677F9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918467-A91D-B840-9781-A402C93E7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004322"/>
            <a:ext cx="2665021" cy="365125"/>
          </a:xfrm>
        </p:spPr>
        <p:txBody>
          <a:bodyPr/>
          <a:lstStyle/>
          <a:p>
            <a:fld id="{B4E9AFF7-6653-6A4D-A979-64D2F5BEC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017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BC8D6-6BCB-BD4B-B6E0-92A778004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C4099C-8353-F44E-8406-26AC07974C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0437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F8CC49-08EF-8048-B6B2-BC247008F0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0437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CCBEF1-4544-884E-86EB-537413909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77F880-2CCE-9044-8CE8-A7CF47CE5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004323"/>
            <a:ext cx="2688771" cy="365125"/>
          </a:xfrm>
        </p:spPr>
        <p:txBody>
          <a:bodyPr/>
          <a:lstStyle/>
          <a:p>
            <a:fld id="{B4E9AFF7-6653-6A4D-A979-64D2F5BEC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532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CE802-B46A-204D-94D4-E50D913AE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D7812B-2A55-D049-A1C2-A4C973ACA5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58766B-6B24-3B45-B55F-3D85F881F9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3921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A7F728-2418-1540-9191-5FDFA36D85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948585-BFC1-9148-A0B5-07C83C2F21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3921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D1371BF-1A9F-5641-95DB-6C0FE67BB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1121846-D4EB-5949-B8F3-E40099164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004323"/>
            <a:ext cx="2682834" cy="365125"/>
          </a:xfrm>
        </p:spPr>
        <p:txBody>
          <a:bodyPr/>
          <a:lstStyle/>
          <a:p>
            <a:fld id="{B4E9AFF7-6653-6A4D-A979-64D2F5BEC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83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59A27-C210-CF48-97F8-943B5EBAC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5EC86A-0D15-764F-AA81-41016E208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633FAA-B5EA-C54D-A18B-17F16CA5F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005974"/>
            <a:ext cx="2670958" cy="365125"/>
          </a:xfrm>
        </p:spPr>
        <p:txBody>
          <a:bodyPr/>
          <a:lstStyle/>
          <a:p>
            <a:fld id="{B4E9AFF7-6653-6A4D-A979-64D2F5BEC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224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E991BC-E157-B340-860E-81A4EBD04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6805CF-1707-5749-8109-20FA44953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004322"/>
            <a:ext cx="2605644" cy="365125"/>
          </a:xfrm>
        </p:spPr>
        <p:txBody>
          <a:bodyPr/>
          <a:lstStyle/>
          <a:p>
            <a:fld id="{B4E9AFF7-6653-6A4D-A979-64D2F5BECA26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2A86BE9-CA25-174D-82DE-CDD02928D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45114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94746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654A1-6207-5141-AAB1-9A7630DA9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39F95B-0887-9F4F-BA1C-0B9CBE5AED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6515B1-8A32-AB43-82F2-51A60BC2E3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C3D973-68F9-5B46-A3D8-B7AF20B00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AA68CE-A588-FE4D-9C1E-5BE4A1A82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004323"/>
            <a:ext cx="2670958" cy="365125"/>
          </a:xfrm>
        </p:spPr>
        <p:txBody>
          <a:bodyPr/>
          <a:lstStyle/>
          <a:p>
            <a:fld id="{B4E9AFF7-6653-6A4D-A979-64D2F5BEC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330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75185-7056-B946-8F27-7890BB2A3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0AF3B6-3151-9346-B00D-EBED7ED75F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5EF208-3C62-3840-A816-A69F27E0BF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0C1DD0-6624-6048-953E-41055A0D3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4C492C-9027-2B43-9637-56046A063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004323"/>
            <a:ext cx="2676896" cy="365125"/>
          </a:xfrm>
        </p:spPr>
        <p:txBody>
          <a:bodyPr/>
          <a:lstStyle/>
          <a:p>
            <a:fld id="{B4E9AFF7-6653-6A4D-A979-64D2F5BEC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403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34BC199-4655-F541-83EE-721E1D086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445D78-BC86-6C4A-8173-07BC8BF4F0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92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89E362-4DC4-BA42-AD46-DCFCBF72CE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00432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5AB465-CD1B-7A41-8A74-7F4A07B232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00432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E9AFF7-6653-6A4D-A979-64D2F5BECA2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5" descr="Logo :: NC State Brand">
            <a:extLst>
              <a:ext uri="{FF2B5EF4-FFF2-40B4-BE49-F238E27FC236}">
                <a16:creationId xmlns:a16="http://schemas.microsoft.com/office/drawing/2014/main" id="{05B99058-2BE7-FC25-0C3E-A1C866CDEFC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5961975"/>
            <a:ext cx="1076022" cy="53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9A232912-39DE-6983-0806-7CD63B648AE2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5096" y="6050189"/>
            <a:ext cx="2468704" cy="36512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FD0B551-93AD-EB25-3905-E2C5395B8A5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57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130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/>
          </a:solidFill>
          <a:latin typeface="Impact" panose="020B080603090205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8.jpeg"/><Relationship Id="rId2" Type="http://schemas.openxmlformats.org/officeDocument/2006/relationships/hyperlink" Target="mailto:wgknolle@ncsu.edu" TargetMode="Externa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7.png"/><Relationship Id="rId5" Type="http://schemas.openxmlformats.org/officeDocument/2006/relationships/hyperlink" Target="mailto:as232@mailbox.sc.edu" TargetMode="Externa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0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F9F61-B891-3944-9E22-503B0C38A7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3100" y="734056"/>
            <a:ext cx="10706100" cy="2387600"/>
          </a:xfrm>
        </p:spPr>
        <p:txBody>
          <a:bodyPr>
            <a:normAutofit/>
          </a:bodyPr>
          <a:lstStyle/>
          <a:p>
            <a:r>
              <a:rPr lang="en-US" dirty="0"/>
              <a:t>Communicating the value                          of tourism</a:t>
            </a:r>
          </a:p>
        </p:txBody>
      </p:sp>
    </p:spTree>
    <p:extLst>
      <p:ext uri="{BB962C8B-B14F-4D97-AF65-F5344CB8AC3E}">
        <p14:creationId xmlns:p14="http://schemas.microsoft.com/office/powerpoint/2010/main" val="35870060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14FC6-FE3D-7B45-84BE-3C726AB1D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825" y="864670"/>
            <a:ext cx="10515600" cy="2187986"/>
          </a:xfrm>
        </p:spPr>
        <p:txBody>
          <a:bodyPr/>
          <a:lstStyle/>
          <a:p>
            <a:r>
              <a:rPr lang="en-US" dirty="0"/>
              <a:t>Contact us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A473F4-C73D-8C4A-8929-A707A37594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37716" y="2522430"/>
            <a:ext cx="3398065" cy="2309343"/>
          </a:xfrm>
        </p:spPr>
        <p:txBody>
          <a:bodyPr anchor="t">
            <a:normAutofit fontScale="70000" lnSpcReduction="20000"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2900" b="1" i="0" u="none" strike="noStrike" dirty="0">
                <a:solidFill>
                  <a:srgbClr val="59595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Whitney Knollenberg, Ph.D. </a:t>
            </a:r>
            <a:endParaRPr lang="en-US" sz="2900" b="0" dirty="0">
              <a:solidFill>
                <a:srgbClr val="595959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br>
              <a:rPr lang="en-US" b="0" dirty="0">
                <a:solidFill>
                  <a:srgbClr val="59595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00" b="0" i="0" u="none" strike="noStrike" dirty="0">
                <a:solidFill>
                  <a:srgbClr val="59595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Associate Professor</a:t>
            </a:r>
          </a:p>
          <a:p>
            <a:pPr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b="0" i="0" u="none" strike="noStrike" dirty="0">
                <a:solidFill>
                  <a:srgbClr val="59595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Parks, Recreation, and Tourism Management</a:t>
            </a:r>
          </a:p>
          <a:p>
            <a:pPr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b="0" i="0" u="none" strike="noStrike" dirty="0">
                <a:solidFill>
                  <a:srgbClr val="59595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North Carolina State University</a:t>
            </a:r>
          </a:p>
          <a:p>
            <a:pPr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b="0" i="0" u="sng" strike="noStrike" dirty="0">
                <a:solidFill>
                  <a:srgbClr val="59595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wgknolle@ncsu.edu</a:t>
            </a:r>
            <a:r>
              <a:rPr lang="en-US" sz="2600" b="0" i="0" u="none" strike="noStrike" dirty="0">
                <a:solidFill>
                  <a:srgbClr val="59595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600" dirty="0">
              <a:solidFill>
                <a:srgbClr val="5959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F751A24-E607-D27E-4EB1-0CDB6327A6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4760" y="2522430"/>
            <a:ext cx="1707833" cy="1707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4CB02428-E612-A71B-8C94-25ECF44B11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53736" y="2522430"/>
            <a:ext cx="1707833" cy="1707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06F21A4-B390-D057-2959-6681A389D656}"/>
              </a:ext>
            </a:extLst>
          </p:cNvPr>
          <p:cNvSpPr txBox="1"/>
          <p:nvPr/>
        </p:nvSpPr>
        <p:spPr>
          <a:xfrm>
            <a:off x="8003468" y="2522430"/>
            <a:ext cx="4172730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2000" b="1" i="0" u="none" strike="noStrike" dirty="0">
                <a:solidFill>
                  <a:srgbClr val="59595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Ashley Schroeder, Ph.D.</a:t>
            </a:r>
            <a:endParaRPr lang="en-US" sz="2000" b="0" dirty="0">
              <a:solidFill>
                <a:srgbClr val="595959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br>
              <a:rPr lang="en-US" b="0" dirty="0">
                <a:solidFill>
                  <a:srgbClr val="59595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0" i="0" u="none" strike="noStrike" dirty="0">
                <a:solidFill>
                  <a:srgbClr val="59595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Research Lead 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b="0" i="0" u="none" strike="noStrike" dirty="0">
                <a:solidFill>
                  <a:srgbClr val="59595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Richardson Family </a:t>
            </a:r>
            <a:r>
              <a:rPr lang="en-US" b="0" i="0" u="none" strike="noStrike" dirty="0" err="1">
                <a:solidFill>
                  <a:srgbClr val="59595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SmartState</a:t>
            </a:r>
            <a:r>
              <a:rPr lang="en-US" b="0" i="0" u="none" strike="noStrike" dirty="0">
                <a:solidFill>
                  <a:srgbClr val="59595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Center for Economic Excellence in Tourism 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b="0" i="0" u="none" strike="noStrike" dirty="0">
                <a:solidFill>
                  <a:srgbClr val="59595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Assistant Professor</a:t>
            </a:r>
            <a:endParaRPr lang="en-US" dirty="0">
              <a:solidFill>
                <a:srgbClr val="5959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b="0" i="0" u="none" strike="noStrike" dirty="0">
                <a:solidFill>
                  <a:srgbClr val="59595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School of Hotel, Restaurant, and Tourism Management</a:t>
            </a:r>
            <a:endParaRPr lang="en-US" b="0" dirty="0">
              <a:solidFill>
                <a:srgbClr val="595959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b="0" i="0" u="none" strike="noStrike" dirty="0">
                <a:solidFill>
                  <a:srgbClr val="59595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South Carolina</a:t>
            </a:r>
            <a:br>
              <a:rPr lang="en-US" b="0" dirty="0">
                <a:solidFill>
                  <a:srgbClr val="59595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0" i="0" u="sng" strike="noStrike" dirty="0">
                <a:solidFill>
                  <a:srgbClr val="59595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as232@mailbox.sc.edu</a:t>
            </a:r>
            <a:r>
              <a:rPr lang="en-US" b="0" i="0" u="none" strike="noStrike" dirty="0">
                <a:solidFill>
                  <a:srgbClr val="59595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solidFill>
                <a:srgbClr val="5959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87D9FB0-5DC6-1F67-15A0-BD2A1873815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3736" y="5618042"/>
            <a:ext cx="3108614" cy="882174"/>
          </a:xfrm>
          <a:prstGeom prst="rect">
            <a:avLst/>
          </a:prstGeom>
        </p:spPr>
      </p:pic>
      <p:pic>
        <p:nvPicPr>
          <p:cNvPr id="7" name="Picture 5" descr="Logo :: NC State Brand">
            <a:extLst>
              <a:ext uri="{FF2B5EF4-FFF2-40B4-BE49-F238E27FC236}">
                <a16:creationId xmlns:a16="http://schemas.microsoft.com/office/drawing/2014/main" id="{B360F508-401A-42A1-AEC8-56DDB5588E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4760" y="5618042"/>
            <a:ext cx="1297583" cy="640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96C1281-55FE-342F-D089-D685F070E630}"/>
              </a:ext>
            </a:extLst>
          </p:cNvPr>
          <p:cNvSpPr txBox="1"/>
          <p:nvPr/>
        </p:nvSpPr>
        <p:spPr>
          <a:xfrm>
            <a:off x="1852343" y="5676540"/>
            <a:ext cx="31086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Department of Parks, Recreation and Tourism Management</a:t>
            </a:r>
          </a:p>
        </p:txBody>
      </p:sp>
    </p:spTree>
    <p:extLst>
      <p:ext uri="{BB962C8B-B14F-4D97-AF65-F5344CB8AC3E}">
        <p14:creationId xmlns:p14="http://schemas.microsoft.com/office/powerpoint/2010/main" val="33876427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3B0B7-CFD1-1A88-1AE6-67F3844C1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648B07-C30D-DDCF-C6BF-2959F66D87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dirty="0">
                <a:solidFill>
                  <a:srgbClr val="59595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 addition to the study participants, we would like to give special thanks to the following individuals and organizations for their support of this research: </a:t>
            </a:r>
            <a:r>
              <a:rPr lang="en-US" sz="3200" b="0" i="1" u="none" strike="noStrike" dirty="0">
                <a:solidFill>
                  <a:srgbClr val="59595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Hailey Post, Ann Savage, Shannon Stover, Dr. Mandi Stewart, Southeast Tourism Society, Travel and Tourism Research Association, and American Society of Association Executives.</a:t>
            </a:r>
            <a:endParaRPr lang="en-US" sz="4400" b="0" i="1" dirty="0">
              <a:solidFill>
                <a:srgbClr val="595959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680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ED439-6107-B8C2-1A24-84E85A6CF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3F9017-4003-AA23-C7A7-C7474BD547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474788"/>
            <a:ext cx="5562600" cy="4099590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595959"/>
                </a:solidFill>
                <a:latin typeface="Times New Roman" panose="02020603050405020304" pitchFamily="18" charset="0"/>
                <a:ea typeface="EB Garamond" panose="00000500000000000000" pitchFamily="2" charset="0"/>
                <a:cs typeface="Times New Roman" panose="02020603050405020304" pitchFamily="18" charset="0"/>
              </a:rPr>
              <a:t>These findings and recommended actions are based on a nationwide study of tourism advocacy </a:t>
            </a:r>
            <a:r>
              <a:rPr lang="en-US" sz="2600" b="1" dirty="0">
                <a:solidFill>
                  <a:srgbClr val="595959"/>
                </a:solidFill>
                <a:latin typeface="Times New Roman" panose="02020603050405020304" pitchFamily="18" charset="0"/>
                <a:ea typeface="EB Garamond" panose="00000500000000000000" pitchFamily="2" charset="0"/>
                <a:cs typeface="Times New Roman" panose="02020603050405020304" pitchFamily="18" charset="0"/>
              </a:rPr>
              <a:t>planning</a:t>
            </a:r>
            <a:r>
              <a:rPr lang="en-US" sz="2600" dirty="0">
                <a:solidFill>
                  <a:srgbClr val="595959"/>
                </a:solidFill>
                <a:latin typeface="Times New Roman" panose="02020603050405020304" pitchFamily="18" charset="0"/>
                <a:ea typeface="EB Garamond" panose="00000500000000000000" pitchFamily="2" charset="0"/>
                <a:cs typeface="Times New Roman" panose="02020603050405020304" pitchFamily="18" charset="0"/>
              </a:rPr>
              <a:t> efforts.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600" dirty="0">
              <a:solidFill>
                <a:srgbClr val="595959"/>
              </a:solidFill>
              <a:latin typeface="Times New Roman" panose="02020603050405020304" pitchFamily="18" charset="0"/>
              <a:ea typeface="EB Garamond" panose="00000500000000000000" pitchFamily="2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595959"/>
                </a:solidFill>
                <a:latin typeface="Times New Roman" panose="02020603050405020304" pitchFamily="18" charset="0"/>
                <a:ea typeface="EB Garamond" panose="00000500000000000000" pitchFamily="2" charset="0"/>
                <a:cs typeface="Times New Roman" panose="02020603050405020304" pitchFamily="18" charset="0"/>
              </a:rPr>
              <a:t>In-depth interviews with 26 state-level destination and advocacy association leaders were conducted. </a:t>
            </a:r>
          </a:p>
        </p:txBody>
      </p:sp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100616C9-AF7E-0FAE-75A9-A1709276209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3200" y="1231900"/>
            <a:ext cx="5427902" cy="4342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346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3FBAD-F450-1448-A36A-72F6AB77E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SUCCESS IN ADVOCACY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FC7E89-62C2-B143-BEBA-CA6D34981B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621693"/>
            <a:ext cx="6242026" cy="4196012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Advocacy ensures that destination community stakeholders understand, prioritize, and support the value of tourism.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Keys to successful advocacy:</a:t>
            </a:r>
          </a:p>
          <a:p>
            <a:pPr>
              <a:lnSpc>
                <a:spcPct val="100000"/>
              </a:lnSpc>
            </a:pPr>
            <a:r>
              <a:rPr lang="en-US" sz="2600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Proactive efforts</a:t>
            </a:r>
          </a:p>
          <a:p>
            <a:pPr>
              <a:lnSpc>
                <a:spcPct val="100000"/>
              </a:lnSpc>
            </a:pPr>
            <a:r>
              <a:rPr lang="en-US" sz="2600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Broad and diverse communication</a:t>
            </a:r>
          </a:p>
          <a:p>
            <a:pPr>
              <a:lnSpc>
                <a:spcPct val="100000"/>
              </a:lnSpc>
            </a:pPr>
            <a:r>
              <a:rPr lang="en-US" sz="2600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Strategic and unified</a:t>
            </a:r>
          </a:p>
          <a:p>
            <a:pPr>
              <a:lnSpc>
                <a:spcPct val="100000"/>
              </a:lnSpc>
            </a:pPr>
            <a:r>
              <a:rPr lang="en-US" sz="2600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proactive tourism advocacy </a:t>
            </a:r>
            <a:r>
              <a:rPr lang="en-US" sz="2600" b="1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37EA6E-F1B3-704A-4EB8-B3133C4D98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80228" y="1620608"/>
            <a:ext cx="4273571" cy="4197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1417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1128BC1-98CB-3D0A-31B2-79E147AC5F0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336" y="800048"/>
            <a:ext cx="6949440" cy="463296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707141-1898-C578-379E-C3C4D144E4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57082" y="800049"/>
            <a:ext cx="4515818" cy="4632960"/>
          </a:xfrm>
        </p:spPr>
        <p:txBody>
          <a:bodyPr anchor="ctr">
            <a:normAutofit/>
          </a:bodyPr>
          <a:lstStyle/>
          <a:p>
            <a:pPr marL="0" indent="0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600" b="0" i="0" u="none" strike="noStrike" dirty="0">
                <a:solidFill>
                  <a:srgbClr val="59595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Defining advocacy allows us, as an industry, to work from a </a:t>
            </a:r>
            <a:r>
              <a:rPr lang="en-US" sz="2600" b="1" i="1" u="none" strike="noStrike" dirty="0">
                <a:solidFill>
                  <a:srgbClr val="59595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unified understanding</a:t>
            </a:r>
            <a:r>
              <a:rPr lang="en-US" sz="2600" b="0" i="0" u="none" strike="noStrike" dirty="0">
                <a:solidFill>
                  <a:srgbClr val="59595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of what advocacy entails in order to </a:t>
            </a:r>
            <a:r>
              <a:rPr lang="en-US" sz="2600" b="1" i="1" u="none" strike="noStrike" dirty="0">
                <a:solidFill>
                  <a:srgbClr val="59595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more</a:t>
            </a:r>
            <a:r>
              <a:rPr lang="en-US" sz="2600" b="0" i="0" u="none" strike="noStrike" dirty="0">
                <a:solidFill>
                  <a:srgbClr val="59595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u="none" strike="noStrike" dirty="0">
                <a:solidFill>
                  <a:srgbClr val="59595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effectively increase support for tourism</a:t>
            </a:r>
            <a:r>
              <a:rPr lang="en-US" sz="2600" b="0" i="0" u="none" strike="noStrike" dirty="0">
                <a:solidFill>
                  <a:srgbClr val="59595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B5C124-EA1A-A0CA-2058-28FA1A61F8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97336" y="800048"/>
            <a:ext cx="6949440" cy="4632960"/>
          </a:xfrm>
        </p:spPr>
        <p:txBody>
          <a:bodyPr anchor="b">
            <a:noAutofit/>
          </a:bodyPr>
          <a:lstStyle/>
          <a:p>
            <a:pPr marL="0" indent="0" algn="ctr">
              <a:buNone/>
            </a:pPr>
            <a:r>
              <a:rPr lang="en-US" sz="5000" i="0" u="none" strike="noStrike" dirty="0">
                <a:solidFill>
                  <a:srgbClr val="FFFFFF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</a:rPr>
              <a:t>Let’s start with the basics and define advocacy. </a:t>
            </a:r>
            <a:endParaRPr lang="en-US" sz="5000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4835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DCDFE-FBFC-5398-5D5D-210D91DCB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advocacy CAN BE COMPLICATED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707141-1898-C578-379E-C3C4D144E4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6073" y="1696391"/>
            <a:ext cx="6653345" cy="4255579"/>
          </a:xfrm>
        </p:spPr>
        <p:txBody>
          <a:bodyPr anchor="ctr">
            <a:normAutofit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ea typeface="EB Garamond" panose="00000500000000000000" pitchFamily="2" charset="0"/>
                <a:cs typeface="Times New Roman" panose="02020603050405020304" pitchFamily="18" charset="0"/>
              </a:rPr>
              <a:t>Lobbying: </a:t>
            </a:r>
            <a:r>
              <a:rPr lang="en-US" sz="2200" dirty="0">
                <a:solidFill>
                  <a:srgbClr val="595959"/>
                </a:solidFill>
                <a:latin typeface="Times New Roman" panose="02020603050405020304" pitchFamily="18" charset="0"/>
                <a:ea typeface="EB Garamond" panose="00000500000000000000" pitchFamily="2" charset="0"/>
                <a:cs typeface="Times New Roman" panose="02020603050405020304" pitchFamily="18" charset="0"/>
              </a:rPr>
              <a:t>“For so many years our state travel director and our department heads didn't lobby the legislature. It was almost like they felt like it was an ethics issue.”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200" dirty="0">
              <a:solidFill>
                <a:srgbClr val="595959"/>
              </a:solidFill>
              <a:latin typeface="Times New Roman" panose="02020603050405020304" pitchFamily="18" charset="0"/>
              <a:ea typeface="EB Garamond" panose="00000500000000000000" pitchFamily="2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400" b="1" dirty="0">
                <a:solidFill>
                  <a:schemeClr val="accent3"/>
                </a:solidFill>
                <a:latin typeface="Times New Roman" panose="02020603050405020304" pitchFamily="18" charset="0"/>
                <a:ea typeface="EB Garamond" panose="00000500000000000000" pitchFamily="2" charset="0"/>
                <a:cs typeface="Times New Roman" panose="02020603050405020304" pitchFamily="18" charset="0"/>
              </a:rPr>
              <a:t>Educating: </a:t>
            </a:r>
            <a:r>
              <a:rPr lang="en-US" sz="2200" dirty="0">
                <a:solidFill>
                  <a:srgbClr val="595959"/>
                </a:solidFill>
                <a:latin typeface="Times New Roman" panose="02020603050405020304" pitchFamily="18" charset="0"/>
                <a:ea typeface="EB Garamond" panose="00000500000000000000" pitchFamily="2" charset="0"/>
                <a:cs typeface="Times New Roman" panose="02020603050405020304" pitchFamily="18" charset="0"/>
              </a:rPr>
              <a:t>“Education, every day all day.”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200" dirty="0">
              <a:solidFill>
                <a:srgbClr val="595959"/>
              </a:solidFill>
              <a:latin typeface="Times New Roman" panose="02020603050405020304" pitchFamily="18" charset="0"/>
              <a:ea typeface="EB Garamond" panose="00000500000000000000" pitchFamily="2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ea typeface="EB Garamond" panose="00000500000000000000" pitchFamily="2" charset="0"/>
                <a:cs typeface="Times New Roman" panose="02020603050405020304" pitchFamily="18" charset="0"/>
              </a:rPr>
              <a:t>Collaborating: </a:t>
            </a:r>
            <a:r>
              <a:rPr lang="en-US" sz="2200" dirty="0">
                <a:solidFill>
                  <a:srgbClr val="595959"/>
                </a:solidFill>
                <a:latin typeface="Times New Roman" panose="02020603050405020304" pitchFamily="18" charset="0"/>
                <a:ea typeface="EB Garamond" panose="00000500000000000000" pitchFamily="2" charset="0"/>
                <a:cs typeface="Times New Roman" panose="02020603050405020304" pitchFamily="18" charset="0"/>
              </a:rPr>
              <a:t>“Working together for a common goal that will help improve our industry.”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200" dirty="0">
              <a:solidFill>
                <a:srgbClr val="595959"/>
              </a:solidFill>
              <a:latin typeface="Times New Roman" panose="02020603050405020304" pitchFamily="18" charset="0"/>
              <a:ea typeface="EB Garamond" panose="00000500000000000000" pitchFamily="2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EB Garamond" panose="00000500000000000000" pitchFamily="2" charset="0"/>
                <a:cs typeface="Times New Roman" panose="02020603050405020304" pitchFamily="18" charset="0"/>
              </a:rPr>
              <a:t>Promoting: </a:t>
            </a:r>
            <a:r>
              <a:rPr lang="en-US" sz="2200" dirty="0">
                <a:solidFill>
                  <a:srgbClr val="595959"/>
                </a:solidFill>
                <a:latin typeface="Times New Roman" panose="02020603050405020304" pitchFamily="18" charset="0"/>
                <a:ea typeface="EB Garamond" panose="00000500000000000000" pitchFamily="2" charset="0"/>
                <a:cs typeface="Times New Roman" panose="02020603050405020304" pitchFamily="18" charset="0"/>
              </a:rPr>
              <a:t>“Protecting and promoting the industry.”</a:t>
            </a:r>
          </a:p>
        </p:txBody>
      </p:sp>
      <p:pic>
        <p:nvPicPr>
          <p:cNvPr id="5" name="Picture 4" descr="People walking down a sidewalk&#10;&#10;Description automatically generated with low confidence">
            <a:extLst>
              <a:ext uri="{FF2B5EF4-FFF2-40B4-BE49-F238E27FC236}">
                <a16:creationId xmlns:a16="http://schemas.microsoft.com/office/drawing/2014/main" id="{97460820-717A-B7A9-7D6E-E370C2F7754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0" y="1883666"/>
            <a:ext cx="3898991" cy="3881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617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outdoor, sky, plane, airplane&#10;&#10;Description automatically generated">
            <a:extLst>
              <a:ext uri="{FF2B5EF4-FFF2-40B4-BE49-F238E27FC236}">
                <a16:creationId xmlns:a16="http://schemas.microsoft.com/office/drawing/2014/main" id="{FAEF76F9-7CAE-6600-9D8B-2D5D719EC0C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7335" y="562720"/>
            <a:ext cx="6948184" cy="510762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707141-1898-C578-379E-C3C4D144E4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57082" y="800049"/>
            <a:ext cx="4515818" cy="4632960"/>
          </a:xfrm>
        </p:spPr>
        <p:txBody>
          <a:bodyPr anchor="ctr">
            <a:normAutofit fontScale="85000" lnSpcReduction="10000"/>
          </a:bodyPr>
          <a:lstStyle/>
          <a:p>
            <a:pPr mar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800" b="0" i="0" u="none" strike="noStrike" dirty="0">
                <a:solidFill>
                  <a:srgbClr val="595959"/>
                </a:solidFill>
                <a:effectLst/>
                <a:latin typeface="Times New Roman" panose="02020603050405020304" pitchFamily="18" charset="0"/>
                <a:ea typeface="EB Garamond" panose="00000500000000000000" pitchFamily="2" charset="0"/>
                <a:cs typeface="Times New Roman" panose="02020603050405020304" pitchFamily="18" charset="0"/>
              </a:rPr>
              <a:t>“Sharing the work we do so our stakeholders understand the value and importance of tourism”</a:t>
            </a:r>
            <a:endParaRPr lang="en-US" sz="2800" b="0" dirty="0">
              <a:solidFill>
                <a:srgbClr val="595959"/>
              </a:solidFill>
              <a:effectLst/>
              <a:latin typeface="Times New Roman" panose="02020603050405020304" pitchFamily="18" charset="0"/>
              <a:ea typeface="EB Garamond" panose="00000500000000000000" pitchFamily="2" charset="0"/>
              <a:cs typeface="Times New Roman" panose="02020603050405020304" pitchFamily="18" charset="0"/>
            </a:endParaRPr>
          </a:p>
          <a:p>
            <a:pPr mar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800" b="0" i="0" u="none" strike="noStrike" dirty="0">
                <a:solidFill>
                  <a:srgbClr val="595959"/>
                </a:solidFill>
                <a:effectLst/>
                <a:latin typeface="Times New Roman" panose="02020603050405020304" pitchFamily="18" charset="0"/>
                <a:ea typeface="EB Garamond" panose="00000500000000000000" pitchFamily="2" charset="0"/>
                <a:cs typeface="Times New Roman" panose="02020603050405020304" pitchFamily="18" charset="0"/>
              </a:rPr>
              <a:t>“Creating partnerships with local stakeholders to create champions in the tourism space”</a:t>
            </a:r>
            <a:endParaRPr lang="en-US" sz="2800" b="0" dirty="0">
              <a:solidFill>
                <a:srgbClr val="595959"/>
              </a:solidFill>
              <a:effectLst/>
              <a:latin typeface="Times New Roman" panose="02020603050405020304" pitchFamily="18" charset="0"/>
              <a:ea typeface="EB Garamond" panose="00000500000000000000" pitchFamily="2" charset="0"/>
              <a:cs typeface="Times New Roman" panose="02020603050405020304" pitchFamily="18" charset="0"/>
            </a:endParaRPr>
          </a:p>
          <a:p>
            <a:pPr mar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800" b="0" i="0" u="none" strike="noStrike" dirty="0">
                <a:solidFill>
                  <a:srgbClr val="595959"/>
                </a:solidFill>
                <a:effectLst/>
                <a:latin typeface="Times New Roman" panose="02020603050405020304" pitchFamily="18" charset="0"/>
                <a:ea typeface="EB Garamond" panose="00000500000000000000" pitchFamily="2" charset="0"/>
                <a:cs typeface="Times New Roman" panose="02020603050405020304" pitchFamily="18" charset="0"/>
              </a:rPr>
              <a:t>“Getting people…to believe that tourism exists”</a:t>
            </a:r>
          </a:p>
          <a:p>
            <a:pPr marL="0" indent="0" algn="ctr">
              <a:buNone/>
            </a:pPr>
            <a:r>
              <a:rPr lang="en-US" sz="3200" b="0" i="0" u="none" strike="noStrike" dirty="0">
                <a:solidFill>
                  <a:srgbClr val="595959"/>
                </a:solidFill>
                <a:effectLst/>
                <a:latin typeface="Times New Roman" panose="02020603050405020304" pitchFamily="18" charset="0"/>
                <a:ea typeface="EB Garamond" panose="00000500000000000000" pitchFamily="2" charset="0"/>
                <a:cs typeface="Times New Roman" panose="02020603050405020304" pitchFamily="18" charset="0"/>
              </a:rPr>
              <a:t>These definitions illustrate that advocacy should center on </a:t>
            </a:r>
            <a:r>
              <a:rPr lang="en-US" sz="3200" b="1" i="1" u="none" strike="noStrike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EB Garamond" panose="00000500000000000000" pitchFamily="2" charset="0"/>
                <a:cs typeface="Times New Roman" panose="02020603050405020304" pitchFamily="18" charset="0"/>
              </a:rPr>
              <a:t>communicating the value of tourism to stakeholders.</a:t>
            </a:r>
            <a:endParaRPr lang="en-US" sz="2600" b="0" i="0" u="none" strike="noStrike" dirty="0">
              <a:solidFill>
                <a:srgbClr val="595959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B5C124-EA1A-A0CA-2058-28FA1A61F8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97336" y="800048"/>
            <a:ext cx="6949440" cy="4632960"/>
          </a:xfrm>
        </p:spPr>
        <p:txBody>
          <a:bodyPr anchor="b">
            <a:noAutofit/>
          </a:bodyPr>
          <a:lstStyle/>
          <a:p>
            <a:pPr marL="0" indent="0" algn="ctr">
              <a:buNone/>
            </a:pPr>
            <a:r>
              <a:rPr lang="en-US" sz="5000" i="0" u="none" strike="noStrike" dirty="0">
                <a:solidFill>
                  <a:srgbClr val="FFFFFF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</a:rPr>
              <a:t>Without a unified definition, the benefits of advocacy might not be realized</a:t>
            </a:r>
            <a:endParaRPr lang="en-US" sz="5000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18374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alphaModFix amt="36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6AF8B-88E9-997A-FB02-4E5A0BCC3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IT’S Time to Take action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7FD0A6DC-B4D2-80AD-F399-3365C7AE21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21673885"/>
              </p:ext>
            </p:extLst>
          </p:nvPr>
        </p:nvGraphicFramePr>
        <p:xfrm>
          <a:off x="1752600" y="1525281"/>
          <a:ext cx="8686800" cy="47586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5521912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707141-1898-C578-379E-C3C4D144E4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56012" y="1825625"/>
            <a:ext cx="5784273" cy="4043761"/>
          </a:xfrm>
        </p:spPr>
        <p:txBody>
          <a:bodyPr anchor="ctr">
            <a:noAutofit/>
          </a:bodyPr>
          <a:lstStyle/>
          <a:p>
            <a:pPr mar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600" dirty="0">
                <a:solidFill>
                  <a:srgbClr val="595959"/>
                </a:solidFill>
                <a:latin typeface="Times New Roman" panose="02020603050405020304" pitchFamily="18" charset="0"/>
                <a:ea typeface="EB Garamond" panose="00000500000000000000" pitchFamily="2" charset="0"/>
                <a:cs typeface="Times New Roman" panose="02020603050405020304" pitchFamily="18" charset="0"/>
              </a:rPr>
              <a:t>Where do we need to document our definition of advocacy?</a:t>
            </a:r>
          </a:p>
          <a:p>
            <a:pPr marL="0" indent="0" algn="ctr" rtl="0">
              <a:spcBef>
                <a:spcPts val="0"/>
              </a:spcBef>
              <a:spcAft>
                <a:spcPts val="1200"/>
              </a:spcAft>
              <a:buNone/>
            </a:pPr>
            <a:endParaRPr lang="en-US" sz="2600" dirty="0">
              <a:solidFill>
                <a:srgbClr val="595959"/>
              </a:solidFill>
              <a:latin typeface="Times New Roman" panose="02020603050405020304" pitchFamily="18" charset="0"/>
              <a:ea typeface="EB Garamond" panose="00000500000000000000" pitchFamily="2" charset="0"/>
              <a:cs typeface="Times New Roman" panose="02020603050405020304" pitchFamily="18" charset="0"/>
            </a:endParaRPr>
          </a:p>
          <a:p>
            <a:pPr mar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600" dirty="0">
                <a:solidFill>
                  <a:srgbClr val="595959"/>
                </a:solidFill>
                <a:latin typeface="Times New Roman" panose="02020603050405020304" pitchFamily="18" charset="0"/>
                <a:ea typeface="EB Garamond" panose="00000500000000000000" pitchFamily="2" charset="0"/>
                <a:cs typeface="Times New Roman" panose="02020603050405020304" pitchFamily="18" charset="0"/>
              </a:rPr>
              <a:t>Who are our current advocates?</a:t>
            </a:r>
          </a:p>
          <a:p>
            <a:pPr marL="0" indent="0" algn="ctr" rtl="0">
              <a:spcBef>
                <a:spcPts val="0"/>
              </a:spcBef>
              <a:spcAft>
                <a:spcPts val="1200"/>
              </a:spcAft>
              <a:buNone/>
            </a:pPr>
            <a:endParaRPr lang="en-US" sz="2600" dirty="0">
              <a:solidFill>
                <a:srgbClr val="595959"/>
              </a:solidFill>
              <a:latin typeface="Times New Roman" panose="02020603050405020304" pitchFamily="18" charset="0"/>
              <a:ea typeface="EB Garamond" panose="00000500000000000000" pitchFamily="2" charset="0"/>
              <a:cs typeface="Times New Roman" panose="02020603050405020304" pitchFamily="18" charset="0"/>
            </a:endParaRPr>
          </a:p>
          <a:p>
            <a:pPr mar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600" dirty="0">
                <a:solidFill>
                  <a:srgbClr val="595959"/>
                </a:solidFill>
                <a:latin typeface="Times New Roman" panose="02020603050405020304" pitchFamily="18" charset="0"/>
                <a:ea typeface="EB Garamond" panose="00000500000000000000" pitchFamily="2" charset="0"/>
                <a:cs typeface="Times New Roman" panose="02020603050405020304" pitchFamily="18" charset="0"/>
              </a:rPr>
              <a:t>Who should be on included on a team to create a plan for advocacy?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1DCDFE-FBFC-5398-5D5D-210D91DCB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CONVERSATION STARTERS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461751-FC3D-257B-7411-47DF60BDAC2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2542" y="510877"/>
            <a:ext cx="3413446" cy="512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3030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94879-4A31-DCD5-2EC5-B7584C09B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THE National advocacy study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0685F88-E3FD-0E90-D0C1-FFD9F12746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962236" cy="4043761"/>
          </a:xfrm>
        </p:spPr>
        <p:txBody>
          <a:bodyPr anchor="ctr">
            <a:normAutofit fontScale="92500" lnSpcReduction="10000"/>
          </a:bodyPr>
          <a:lstStyle/>
          <a:p>
            <a:pPr marL="0" indent="0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b="1" i="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Purpose: </a:t>
            </a:r>
            <a:r>
              <a:rPr lang="en-US" b="0" i="0" u="none" strike="noStrike" dirty="0">
                <a:solidFill>
                  <a:srgbClr val="59595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 identify best practices in advocacy planning among tourism industry organizations.</a:t>
            </a:r>
          </a:p>
          <a:p>
            <a:pPr marL="0" indent="0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b="1" i="0" u="none" strike="noStrike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Goal</a:t>
            </a:r>
            <a:r>
              <a:rPr lang="en-US" b="0" i="0" u="none" strike="noStrike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0" i="0" u="none" strike="noStrike" dirty="0">
                <a:solidFill>
                  <a:srgbClr val="59595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 advance knowledge of tourism advocacy planning. </a:t>
            </a:r>
          </a:p>
          <a:p>
            <a:pPr marL="0" indent="0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b="1" i="0" u="none" strike="noStrike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Overview</a:t>
            </a:r>
            <a:r>
              <a:rPr lang="en-US" b="0" i="0" u="none" strike="noStrike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b="0" i="0" u="none" strike="noStrike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dirty="0">
                <a:solidFill>
                  <a:srgbClr val="59595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This study provides insights into the competencies, practices, and resources of tourism organization leaders who engage in advocacy.</a:t>
            </a:r>
            <a:endParaRPr lang="en-US" dirty="0">
              <a:solidFill>
                <a:srgbClr val="5959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BA61EF-5697-5251-8DD8-3C743A1CA9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68048" y="1813214"/>
            <a:ext cx="4525898" cy="404376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b="1" i="0" u="none" strike="noStrike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Methods:</a:t>
            </a:r>
          </a:p>
          <a:p>
            <a:pPr marL="0" indent="0">
              <a:buNone/>
            </a:pPr>
            <a:r>
              <a:rPr lang="en-US" sz="2800" b="0" i="0" u="none" strike="noStrike" dirty="0">
                <a:solidFill>
                  <a:srgbClr val="59595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Interview and survey data were </a:t>
            </a:r>
            <a:r>
              <a:rPr lang="en-US" sz="2800" b="1" i="0" u="none" strike="noStrike" dirty="0">
                <a:solidFill>
                  <a:srgbClr val="59595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collected from 2019 - 2021 </a:t>
            </a:r>
            <a:r>
              <a:rPr lang="en-US" sz="2800" b="0" i="0" u="none" strike="noStrike" dirty="0">
                <a:solidFill>
                  <a:srgbClr val="59595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 inform this </a:t>
            </a:r>
            <a:r>
              <a:rPr lang="en-US" sz="2800" b="0" i="1" u="none" strike="noStrike" dirty="0">
                <a:solidFill>
                  <a:srgbClr val="59595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Actionable Advocacy Insights</a:t>
            </a:r>
            <a:r>
              <a:rPr lang="en-US" sz="2800" b="0" i="0" u="none" strike="noStrike" dirty="0">
                <a:solidFill>
                  <a:srgbClr val="59595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series. </a:t>
            </a:r>
          </a:p>
          <a:p>
            <a:pPr marL="0" indent="0">
              <a:buNone/>
            </a:pPr>
            <a:r>
              <a:rPr lang="en-US" sz="2800" b="1" i="0" u="none" strike="noStrike" dirty="0">
                <a:solidFill>
                  <a:srgbClr val="59595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26 in-depth phone interviews </a:t>
            </a:r>
            <a:r>
              <a:rPr lang="en-US" sz="2800" b="0" i="0" u="none" strike="noStrike" dirty="0">
                <a:solidFill>
                  <a:srgbClr val="59595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with state-level destination and advocacy association leaders. </a:t>
            </a:r>
          </a:p>
          <a:p>
            <a:pPr marL="0" indent="0">
              <a:buNone/>
            </a:pPr>
            <a:r>
              <a:rPr lang="en-US" sz="2800" b="1" i="0" u="none" strike="noStrike" dirty="0">
                <a:solidFill>
                  <a:srgbClr val="59595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205 online survey </a:t>
            </a:r>
            <a:r>
              <a:rPr lang="en-US" sz="2800" b="0" i="0" u="none" strike="noStrike" dirty="0">
                <a:solidFill>
                  <a:srgbClr val="59595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responses from local-level destination leaders.</a:t>
            </a:r>
            <a:endParaRPr lang="en-US" dirty="0">
              <a:solidFill>
                <a:srgbClr val="5959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Icon&#10;&#10;Description automatically generated with medium confidence">
            <a:extLst>
              <a:ext uri="{FF2B5EF4-FFF2-40B4-BE49-F238E27FC236}">
                <a16:creationId xmlns:a16="http://schemas.microsoft.com/office/drawing/2014/main" id="{802080A7-6BC5-D169-B516-3AACB1DC4E2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0185" y="1932945"/>
            <a:ext cx="1902762" cy="1901771"/>
          </a:xfrm>
          <a:prstGeom prst="rect">
            <a:avLst/>
          </a:prstGeom>
        </p:spPr>
      </p:pic>
      <p:pic>
        <p:nvPicPr>
          <p:cNvPr id="10" name="Picture 9" descr="A picture containing logo&#10;&#10;Description automatically generated">
            <a:extLst>
              <a:ext uri="{FF2B5EF4-FFF2-40B4-BE49-F238E27FC236}">
                <a16:creationId xmlns:a16="http://schemas.microsoft.com/office/drawing/2014/main" id="{1452EB89-CB32-7685-03E7-ADB407183CB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4895" y="4511759"/>
            <a:ext cx="1493341" cy="1492564"/>
          </a:xfrm>
          <a:prstGeom prst="rect">
            <a:avLst/>
          </a:prstGeom>
        </p:spPr>
      </p:pic>
      <p:pic>
        <p:nvPicPr>
          <p:cNvPr id="14" name="Picture 13" descr="A picture containing icon&#10;&#10;Description automatically generated">
            <a:extLst>
              <a:ext uri="{FF2B5EF4-FFF2-40B4-BE49-F238E27FC236}">
                <a16:creationId xmlns:a16="http://schemas.microsoft.com/office/drawing/2014/main" id="{5FB22434-D186-8E95-82D7-B5BA52EE18A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0115" y="3235522"/>
            <a:ext cx="1682902" cy="1682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508312"/>
      </p:ext>
    </p:extLst>
  </p:cSld>
  <p:clrMapOvr>
    <a:masterClrMapping/>
  </p:clrMapOvr>
</p:sld>
</file>

<file path=ppt/theme/theme1.xml><?xml version="1.0" encoding="utf-8"?>
<a:theme xmlns:a="http://schemas.openxmlformats.org/drawingml/2006/main" name="UofSC Simple Theme">
  <a:themeElements>
    <a:clrScheme name="Custom 1">
      <a:dk1>
        <a:srgbClr val="000000"/>
      </a:dk1>
      <a:lt1>
        <a:srgbClr val="FFFFFF"/>
      </a:lt1>
      <a:dk2>
        <a:srgbClr val="73000A"/>
      </a:dk2>
      <a:lt2>
        <a:srgbClr val="E7E6E6"/>
      </a:lt2>
      <a:accent1>
        <a:srgbClr val="0D3841"/>
      </a:accent1>
      <a:accent2>
        <a:srgbClr val="E23B38"/>
      </a:accent2>
      <a:accent3>
        <a:srgbClr val="759005"/>
      </a:accent3>
      <a:accent4>
        <a:srgbClr val="FFF89E"/>
      </a:accent4>
      <a:accent5>
        <a:srgbClr val="3277B6"/>
      </a:accent5>
      <a:accent6>
        <a:srgbClr val="C1D832"/>
      </a:accent6>
      <a:hlink>
        <a:srgbClr val="73000A"/>
      </a:hlink>
      <a:folHlink>
        <a:srgbClr val="E23B38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ofsc_hrsm_powerpoint" id="{47C8EF75-5048-4408-A618-8E17AB439493}" vid="{C307491C-F412-43EE-8C19-A9C23B1F69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uofsc_hrsm_powerpoint</Template>
  <TotalTime>318</TotalTime>
  <Words>956</Words>
  <Application>Microsoft Macintosh PowerPoint</Application>
  <PresentationFormat>Widescreen</PresentationFormat>
  <Paragraphs>95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EB Garamond</vt:lpstr>
      <vt:lpstr>Impact</vt:lpstr>
      <vt:lpstr>Times New Roman</vt:lpstr>
      <vt:lpstr>UofSC Simple Theme</vt:lpstr>
      <vt:lpstr>Communicating the value                          of tourism</vt:lpstr>
      <vt:lpstr>Study Overview</vt:lpstr>
      <vt:lpstr>SUCCESS IN ADVOCACY</vt:lpstr>
      <vt:lpstr>PowerPoint Presentation</vt:lpstr>
      <vt:lpstr>Defining advocacy CAN BE COMPLICATED</vt:lpstr>
      <vt:lpstr>PowerPoint Presentation</vt:lpstr>
      <vt:lpstr>IT’S Time to Take action</vt:lpstr>
      <vt:lpstr>CONVERSATION STARTERS</vt:lpstr>
      <vt:lpstr>ABOUT THE National advocacy study</vt:lpstr>
      <vt:lpstr>Contact us</vt:lpstr>
      <vt:lpstr>acknowledgements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Wardell, Bryony</dc:creator>
  <cp:lastModifiedBy>Whitney Grace Knollenberg</cp:lastModifiedBy>
  <cp:revision>20</cp:revision>
  <dcterms:created xsi:type="dcterms:W3CDTF">2022-08-24T20:14:39Z</dcterms:created>
  <dcterms:modified xsi:type="dcterms:W3CDTF">2022-09-27T13:56:41Z</dcterms:modified>
</cp:coreProperties>
</file>